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9" r:id="rId1"/>
  </p:sldMasterIdLst>
  <p:notesMasterIdLst>
    <p:notesMasterId r:id="rId36"/>
  </p:notesMasterIdLst>
  <p:handoutMasterIdLst>
    <p:handoutMasterId r:id="rId37"/>
  </p:handoutMasterIdLst>
  <p:sldIdLst>
    <p:sldId id="256" r:id="rId2"/>
    <p:sldId id="288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4" r:id="rId15"/>
    <p:sldId id="275" r:id="rId16"/>
    <p:sldId id="276" r:id="rId17"/>
    <p:sldId id="277" r:id="rId18"/>
    <p:sldId id="268" r:id="rId19"/>
    <p:sldId id="269" r:id="rId20"/>
    <p:sldId id="270" r:id="rId21"/>
    <p:sldId id="271" r:id="rId22"/>
    <p:sldId id="272" r:id="rId23"/>
    <p:sldId id="273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9" r:id="rId34"/>
    <p:sldId id="287" r:id="rId35"/>
  </p:sldIdLst>
  <p:sldSz cx="12192000" cy="6858000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6B6F43-5028-4CDF-8696-164EE381F4B4}" v="65" dt="2020-02-21T15:08:21.7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12" autoAdjust="0"/>
    <p:restoredTop sz="94660"/>
  </p:normalViewPr>
  <p:slideViewPr>
    <p:cSldViewPr snapToGrid="0">
      <p:cViewPr varScale="1">
        <p:scale>
          <a:sx n="82" d="100"/>
          <a:sy n="82" d="100"/>
        </p:scale>
        <p:origin x="5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6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406" cy="497333"/>
          </a:xfrm>
          <a:prstGeom prst="rect">
            <a:avLst/>
          </a:prstGeom>
        </p:spPr>
        <p:txBody>
          <a:bodyPr vert="horz" lIns="88194" tIns="44097" rIns="88194" bIns="44097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750" y="1"/>
            <a:ext cx="2945405" cy="497333"/>
          </a:xfrm>
          <a:prstGeom prst="rect">
            <a:avLst/>
          </a:prstGeom>
        </p:spPr>
        <p:txBody>
          <a:bodyPr vert="horz" lIns="88194" tIns="44097" rIns="88194" bIns="44097" rtlCol="0"/>
          <a:lstStyle>
            <a:lvl1pPr algn="r">
              <a:defRPr sz="1200"/>
            </a:lvl1pPr>
          </a:lstStyle>
          <a:p>
            <a:fld id="{88EDE2F6-7024-4BEF-96CD-7F449DA84B63}" type="datetimeFigureOut">
              <a:rPr lang="zh-TW" altLang="en-US" smtClean="0"/>
              <a:t>2020/8/27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429305"/>
            <a:ext cx="2945406" cy="497333"/>
          </a:xfrm>
          <a:prstGeom prst="rect">
            <a:avLst/>
          </a:prstGeom>
        </p:spPr>
        <p:txBody>
          <a:bodyPr vert="horz" lIns="88194" tIns="44097" rIns="88194" bIns="44097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750" y="9429305"/>
            <a:ext cx="2945405" cy="497333"/>
          </a:xfrm>
          <a:prstGeom prst="rect">
            <a:avLst/>
          </a:prstGeom>
        </p:spPr>
        <p:txBody>
          <a:bodyPr vert="horz" lIns="88194" tIns="44097" rIns="88194" bIns="44097" rtlCol="0" anchor="b"/>
          <a:lstStyle>
            <a:lvl1pPr algn="r">
              <a:defRPr sz="1200"/>
            </a:lvl1pPr>
          </a:lstStyle>
          <a:p>
            <a:fld id="{9D4C89C2-6E31-4BDE-B44D-5497764315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4728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l">
              <a:defRPr sz="13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r">
              <a:defRPr sz="1300"/>
            </a:lvl1pPr>
          </a:lstStyle>
          <a:p>
            <a:fld id="{81BF9B5D-15F5-4C5C-97D6-BF68969BEA76}" type="datetimeFigureOut">
              <a:rPr lang="zh-HK" altLang="en-US" smtClean="0"/>
              <a:t>27/8/2020</a:t>
            </a:fld>
            <a:endParaRPr lang="zh-HK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8" tIns="47779" rIns="95558" bIns="47779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5558" tIns="47779" rIns="95558" bIns="47779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l">
              <a:defRPr sz="13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r">
              <a:defRPr sz="1300"/>
            </a:lvl1pPr>
          </a:lstStyle>
          <a:p>
            <a:fld id="{C632A4F5-63E7-4B3F-BC1E-47303F853DB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63101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DDE1C-B638-4B44-B5A8-A308347E2F26}" type="datetime1">
              <a:rPr lang="en-US" altLang="zh-HK" smtClean="0"/>
              <a:t>27-Aug-20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HK"/>
              <a:t>1-</a:t>
            </a:r>
            <a:r>
              <a:rPr lang="zh-HK" altLang="en-US"/>
              <a:t>建立課堂</a:t>
            </a: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084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F271-D6A9-4484-A883-3E66B62A6336}" type="datetime1">
              <a:rPr lang="en-US" altLang="zh-HK" smtClean="0"/>
              <a:t>27-Aug-20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HK"/>
              <a:t>1-</a:t>
            </a:r>
            <a:r>
              <a:rPr lang="zh-HK" altLang="en-US"/>
              <a:t>建立課堂</a:t>
            </a: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933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0705-F794-4671-A809-1C98E4D59BF9}" type="datetime1">
              <a:rPr lang="en-US" altLang="zh-HK" smtClean="0"/>
              <a:t>27-Aug-20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HK"/>
              <a:t>1-</a:t>
            </a:r>
            <a:r>
              <a:rPr lang="zh-HK" altLang="en-US"/>
              <a:t>建立課堂</a:t>
            </a: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85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D977F-0F59-4108-ACD5-09C37E36CB08}" type="datetime1">
              <a:rPr lang="en-US" altLang="zh-HK" smtClean="0"/>
              <a:t>27-Aug-20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HK"/>
              <a:t>1-</a:t>
            </a:r>
            <a:r>
              <a:rPr lang="zh-HK" altLang="en-US"/>
              <a:t>建立課堂</a:t>
            </a: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699242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6B69-F6D4-424F-8B0B-28D41B1F7200}" type="datetime1">
              <a:rPr lang="en-US" altLang="zh-HK" smtClean="0"/>
              <a:t>27-Aug-20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HK"/>
              <a:t>1-</a:t>
            </a:r>
            <a:r>
              <a:rPr lang="zh-HK" altLang="en-US"/>
              <a:t>建立課堂</a:t>
            </a: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765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D977F-0F59-4108-ACD5-09C37E36CB08}" type="datetime1">
              <a:rPr lang="en-US" altLang="zh-HK" smtClean="0"/>
              <a:t>27-Aug-20</a:t>
            </a:fld>
            <a:endParaRPr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HK"/>
              <a:t>1-</a:t>
            </a:r>
            <a:r>
              <a:rPr lang="zh-HK" altLang="en-US"/>
              <a:t>建立課堂</a:t>
            </a:r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735655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D977F-0F59-4108-ACD5-09C37E36CB08}" type="datetime1">
              <a:rPr lang="en-US" altLang="zh-HK" smtClean="0"/>
              <a:t>27-Aug-20</a:t>
            </a:fld>
            <a:endParaRPr lang="en-US" dirty="0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HK"/>
              <a:t>1-</a:t>
            </a:r>
            <a:r>
              <a:rPr lang="zh-HK" altLang="en-US"/>
              <a:t>建立課堂</a:t>
            </a:r>
            <a:endParaRPr 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453993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EA11-313A-4796-894E-9551B062EE7D}" type="datetime1">
              <a:rPr lang="en-US" altLang="zh-HK" smtClean="0"/>
              <a:t>27-Aug-20</a:t>
            </a:fld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HK"/>
              <a:t>1-</a:t>
            </a:r>
            <a:r>
              <a:rPr lang="zh-HK" altLang="en-US"/>
              <a:t>建立課堂</a:t>
            </a:r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778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1F860-FC8D-4F3C-971C-BB44E1588EE0}" type="datetime1">
              <a:rPr lang="en-US" altLang="zh-HK" smtClean="0"/>
              <a:t>27-Aug-20</a:t>
            </a:fld>
            <a:endParaRPr 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HK"/>
              <a:t>1-</a:t>
            </a:r>
            <a:r>
              <a:rPr lang="zh-HK" altLang="en-US"/>
              <a:t>建立課堂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007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D977F-0F59-4108-ACD5-09C37E36CB08}" type="datetime1">
              <a:rPr lang="en-US" altLang="zh-HK" smtClean="0"/>
              <a:t>27-Aug-20</a:t>
            </a:fld>
            <a:endParaRPr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HK"/>
              <a:t>1-</a:t>
            </a:r>
            <a:r>
              <a:rPr lang="zh-HK" altLang="en-US"/>
              <a:t>建立課堂</a:t>
            </a:r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8017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D977F-0F59-4108-ACD5-09C37E36CB08}" type="datetime1">
              <a:rPr lang="en-US" altLang="zh-HK" smtClean="0"/>
              <a:t>27-Aug-20</a:t>
            </a:fld>
            <a:endParaRPr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HK"/>
              <a:t>1-</a:t>
            </a:r>
            <a:r>
              <a:rPr lang="zh-HK" altLang="en-US"/>
              <a:t>建立課堂</a:t>
            </a:r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162377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D977F-0F59-4108-ACD5-09C37E36CB08}" type="datetime1">
              <a:rPr lang="en-US" altLang="zh-HK" smtClean="0"/>
              <a:t>27-Aug-20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HK"/>
              <a:t>1-</a:t>
            </a:r>
            <a:r>
              <a:rPr lang="zh-HK" altLang="en-US"/>
              <a:t>建立課堂</a:t>
            </a: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16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E9E383F-51CF-456C-9F5D-B4F392882D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3968" y="59196"/>
            <a:ext cx="7507261" cy="5225327"/>
          </a:xfrm>
        </p:spPr>
        <p:txBody>
          <a:bodyPr anchor="ctr">
            <a:normAutofit/>
          </a:bodyPr>
          <a:lstStyle/>
          <a:p>
            <a:pPr algn="l"/>
            <a:r>
              <a:rPr lang="en-US" altLang="zh-TW" sz="3200" dirty="0">
                <a:solidFill>
                  <a:srgbClr val="0070C0"/>
                </a:solidFill>
                <a:latin typeface="Times New Roman" panose="02020603050405020304" pitchFamily="18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zh-TW" sz="4400" dirty="0">
                <a:solidFill>
                  <a:srgbClr val="0070C0"/>
                </a:solidFill>
                <a:latin typeface="Times New Roman" panose="02020603050405020304" pitchFamily="18" charset="0"/>
                <a:ea typeface="Yu Gothic UI Light" panose="020B0300000000000000" pitchFamily="34" charset="-128"/>
                <a:cs typeface="Times New Roman" panose="02020603050405020304" pitchFamily="18" charset="0"/>
              </a:rPr>
              <a:t>IT in PE </a:t>
            </a:r>
            <a:br>
              <a:rPr lang="en-US" altLang="zh-TW" sz="72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</a:br>
            <a:r>
              <a:rPr lang="zh-TW" altLang="en-US" sz="7200" dirty="0">
                <a:latin typeface="+mj-ea"/>
              </a:rPr>
              <a:t>網上學習平台</a:t>
            </a:r>
            <a:br>
              <a:rPr lang="en-US" altLang="zh-TW" sz="7200" dirty="0">
                <a:latin typeface="+mj-ea"/>
              </a:rPr>
            </a:br>
            <a:r>
              <a:rPr lang="zh-TW" altLang="en-US" sz="7200" dirty="0">
                <a:latin typeface="+mj-ea"/>
              </a:rPr>
              <a:t>教師使用手冊</a:t>
            </a:r>
            <a:endParaRPr lang="zh-HK" altLang="en-US" sz="7200" dirty="0">
              <a:latin typeface="+mj-ea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D5AAFA3-DEC0-4CA8-9251-A86837F05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192" y="4619963"/>
            <a:ext cx="4457087" cy="1371405"/>
          </a:xfrm>
        </p:spPr>
        <p:txBody>
          <a:bodyPr>
            <a:normAutofit/>
          </a:bodyPr>
          <a:lstStyle/>
          <a:p>
            <a:pPr algn="l"/>
            <a:endParaRPr lang="en-US" altLang="zh-TW" sz="1800" dirty="0"/>
          </a:p>
          <a:p>
            <a:pPr algn="l"/>
            <a:r>
              <a:rPr lang="zh-TW" altLang="en-US" b="1" dirty="0"/>
              <a:t>教育局 課程發展處體育組</a:t>
            </a:r>
            <a:endParaRPr lang="en-US" altLang="zh-TW" b="1" dirty="0"/>
          </a:p>
          <a:p>
            <a:pPr algn="l"/>
            <a:r>
              <a:rPr lang="en-US" altLang="zh-HK" b="1" dirty="0"/>
              <a:t>2020</a:t>
            </a:r>
            <a:r>
              <a:rPr lang="zh-TW" altLang="en-US" b="1" dirty="0"/>
              <a:t>年</a:t>
            </a:r>
            <a:r>
              <a:rPr lang="en-US" altLang="zh-TW" b="1" dirty="0"/>
              <a:t>7</a:t>
            </a:r>
            <a:r>
              <a:rPr lang="zh-TW" altLang="en-US" b="1" dirty="0"/>
              <a:t>月</a:t>
            </a:r>
            <a:endParaRPr lang="zh-HK" altLang="en-US" b="1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5F2B6E9-B588-4426-A268-F0F38A5CC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076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0FFCA6-266B-4A22-8968-A02B3D39E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929"/>
            <a:ext cx="10515600" cy="1617760"/>
          </a:xfrm>
        </p:spPr>
        <p:txBody>
          <a:bodyPr>
            <a:normAutofit/>
          </a:bodyPr>
          <a:lstStyle/>
          <a:p>
            <a:pPr algn="ctr"/>
            <a:r>
              <a:rPr lang="zh-TW" altLang="en-US" sz="3200" dirty="0"/>
              <a:t>在頁面頂端按 </a:t>
            </a:r>
            <a:r>
              <a:rPr lang="en-US" altLang="zh-TW" sz="3200" dirty="0"/>
              <a:t>“</a:t>
            </a:r>
            <a:r>
              <a:rPr lang="zh-TW" altLang="en-US" sz="3200" dirty="0">
                <a:highlight>
                  <a:srgbClr val="C0C0C0"/>
                </a:highlight>
              </a:rPr>
              <a:t>成員</a:t>
            </a:r>
            <a:r>
              <a:rPr lang="en-US" altLang="zh-TW" sz="3200" dirty="0"/>
              <a:t>”</a:t>
            </a:r>
            <a:r>
              <a:rPr lang="zh-TW" altLang="en-US" sz="3200" dirty="0"/>
              <a:t>以加入老師及學生</a:t>
            </a:r>
            <a:endParaRPr lang="zh-HK" altLang="en-US" sz="3200" dirty="0"/>
          </a:p>
        </p:txBody>
      </p:sp>
      <p:pic>
        <p:nvPicPr>
          <p:cNvPr id="5" name="內容版面配置區 4" descr="一張含有 螢幕擷取畫面, 監視器, 手機 的圖片&#10;&#10;自動產生的描述">
            <a:extLst>
              <a:ext uri="{FF2B5EF4-FFF2-40B4-BE49-F238E27FC236}">
                <a16:creationId xmlns:a16="http://schemas.microsoft.com/office/drawing/2014/main" id="{CFECB710-6E61-4759-A3F6-6F569FFDB1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36526" y="1121568"/>
            <a:ext cx="8718948" cy="4400551"/>
          </a:xfrm>
        </p:spPr>
      </p:pic>
      <p:sp>
        <p:nvSpPr>
          <p:cNvPr id="7" name="頁尾版面配置區 6">
            <a:extLst>
              <a:ext uri="{FF2B5EF4-FFF2-40B4-BE49-F238E27FC236}">
                <a16:creationId xmlns:a16="http://schemas.microsoft.com/office/drawing/2014/main" id="{D2A2FA5D-10E8-4E07-B67B-843B6DA04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2- </a:t>
            </a:r>
            <a:r>
              <a:rPr lang="zh-TW" altLang="en-US" dirty="0"/>
              <a:t>加入課室</a:t>
            </a:r>
            <a:endParaRPr lang="en-US" altLang="zh-HK" dirty="0"/>
          </a:p>
          <a:p>
            <a:endParaRPr lang="en-US" dirty="0"/>
          </a:p>
        </p:txBody>
      </p: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F5E4FEBE-AA3C-4152-8CF7-C48EDDF36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88493FBC-C521-477E-A580-BD430646CBD5}"/>
              </a:ext>
            </a:extLst>
          </p:cNvPr>
          <p:cNvSpPr/>
          <p:nvPr/>
        </p:nvSpPr>
        <p:spPr>
          <a:xfrm>
            <a:off x="6204456" y="1087908"/>
            <a:ext cx="847082" cy="83625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85074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1252538"/>
            <a:ext cx="88392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A1B3295C-B2C6-4959-8614-DFFB31E72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7809"/>
            <a:ext cx="10515600" cy="1105133"/>
          </a:xfrm>
        </p:spPr>
        <p:txBody>
          <a:bodyPr>
            <a:normAutofit/>
          </a:bodyPr>
          <a:lstStyle/>
          <a:p>
            <a:pPr algn="ctr"/>
            <a:r>
              <a:rPr lang="zh-TW" altLang="en-US" sz="3200" dirty="0"/>
              <a:t>分別於 </a:t>
            </a:r>
            <a:r>
              <a:rPr lang="zh-TW" altLang="en-US" sz="3200" b="1" dirty="0">
                <a:solidFill>
                  <a:srgbClr val="FF0000"/>
                </a:solidFill>
              </a:rPr>
              <a:t>老師 </a:t>
            </a:r>
            <a:r>
              <a:rPr lang="zh-TW" altLang="en-US" sz="3200" dirty="0"/>
              <a:t>及 </a:t>
            </a:r>
            <a:r>
              <a:rPr lang="zh-TW" altLang="en-US" sz="3200" b="1" dirty="0">
                <a:solidFill>
                  <a:srgbClr val="FFC000"/>
                </a:solidFill>
              </a:rPr>
              <a:t>學生 </a:t>
            </a:r>
            <a:r>
              <a:rPr lang="zh-TW" altLang="en-US" sz="3200" dirty="0"/>
              <a:t>欄位中加入成員</a:t>
            </a:r>
            <a:endParaRPr lang="zh-HK" altLang="en-US" sz="3200" dirty="0"/>
          </a:p>
        </p:txBody>
      </p:sp>
      <p:sp>
        <p:nvSpPr>
          <p:cNvPr id="12" name="頁尾版面配置區 11">
            <a:extLst>
              <a:ext uri="{FF2B5EF4-FFF2-40B4-BE49-F238E27FC236}">
                <a16:creationId xmlns:a16="http://schemas.microsoft.com/office/drawing/2014/main" id="{D638E3A3-B2F7-4150-B410-D4FF90DA1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2- </a:t>
            </a:r>
            <a:r>
              <a:rPr lang="zh-TW" altLang="en-US" dirty="0"/>
              <a:t>加入課室</a:t>
            </a:r>
            <a:endParaRPr lang="en-US" altLang="zh-HK" dirty="0"/>
          </a:p>
          <a:p>
            <a:endParaRPr lang="en-US" dirty="0"/>
          </a:p>
        </p:txBody>
      </p:sp>
      <p:sp>
        <p:nvSpPr>
          <p:cNvPr id="13" name="投影片編號版面配置區 12">
            <a:extLst>
              <a:ext uri="{FF2B5EF4-FFF2-40B4-BE49-F238E27FC236}">
                <a16:creationId xmlns:a16="http://schemas.microsoft.com/office/drawing/2014/main" id="{3112CB1A-CBE8-4F4B-8898-043951923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DF263E1B-7356-4473-87A2-CF58FF0A62D6}"/>
              </a:ext>
            </a:extLst>
          </p:cNvPr>
          <p:cNvSpPr/>
          <p:nvPr/>
        </p:nvSpPr>
        <p:spPr>
          <a:xfrm>
            <a:off x="8678385" y="1956673"/>
            <a:ext cx="757325" cy="7640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FF682B4D-4E60-4130-93CE-F42069D6E7F8}"/>
              </a:ext>
            </a:extLst>
          </p:cNvPr>
          <p:cNvSpPr/>
          <p:nvPr/>
        </p:nvSpPr>
        <p:spPr>
          <a:xfrm>
            <a:off x="8678385" y="3378763"/>
            <a:ext cx="757325" cy="764087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8A858C47-4A2D-4231-B909-C21E4C456F2B}"/>
              </a:ext>
            </a:extLst>
          </p:cNvPr>
          <p:cNvCxnSpPr/>
          <p:nvPr/>
        </p:nvCxnSpPr>
        <p:spPr>
          <a:xfrm>
            <a:off x="4672977" y="1193006"/>
            <a:ext cx="3820284" cy="91628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EEF32EAB-AB6E-468A-95E3-F551FF190070}"/>
              </a:ext>
            </a:extLst>
          </p:cNvPr>
          <p:cNvCxnSpPr/>
          <p:nvPr/>
        </p:nvCxnSpPr>
        <p:spPr>
          <a:xfrm>
            <a:off x="5952015" y="1152031"/>
            <a:ext cx="2597345" cy="2528008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167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014DF3C-F1F6-4422-A9EF-A1FEE7644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1962"/>
          </a:xfrm>
        </p:spPr>
        <p:txBody>
          <a:bodyPr>
            <a:normAutofit/>
          </a:bodyPr>
          <a:lstStyle/>
          <a:p>
            <a:pPr algn="ctr"/>
            <a:r>
              <a:rPr lang="zh-TW" altLang="en-US" sz="3200" dirty="0"/>
              <a:t>輸入老師</a:t>
            </a:r>
            <a:r>
              <a:rPr lang="en-US" altLang="zh-TW" sz="3200" dirty="0"/>
              <a:t>/ </a:t>
            </a:r>
            <a:r>
              <a:rPr lang="zh-TW" altLang="en-US" sz="3200" dirty="0"/>
              <a:t>學生電郵以加入此群組</a:t>
            </a:r>
            <a:endParaRPr lang="zh-HK" altLang="en-US" sz="3200" dirty="0"/>
          </a:p>
        </p:txBody>
      </p:sp>
      <p:sp>
        <p:nvSpPr>
          <p:cNvPr id="7" name="頁尾版面配置區 6">
            <a:extLst>
              <a:ext uri="{FF2B5EF4-FFF2-40B4-BE49-F238E27FC236}">
                <a16:creationId xmlns:a16="http://schemas.microsoft.com/office/drawing/2014/main" id="{DD757D43-20B2-4542-8E03-0A17E0541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2- </a:t>
            </a:r>
            <a:r>
              <a:rPr lang="zh-TW" altLang="en-US" dirty="0"/>
              <a:t>加入課室</a:t>
            </a:r>
            <a:endParaRPr lang="en-US" altLang="zh-HK" dirty="0"/>
          </a:p>
          <a:p>
            <a:endParaRPr lang="en-US" dirty="0"/>
          </a:p>
        </p:txBody>
      </p: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DE1B0CB6-BC0A-4405-9C90-9D4FE4288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500" y="1219200"/>
            <a:ext cx="8763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3849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263A36D-83E7-4AC7-9514-76DB56CCF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099"/>
            <a:ext cx="10515600" cy="1634590"/>
          </a:xfrm>
        </p:spPr>
        <p:txBody>
          <a:bodyPr>
            <a:normAutofit/>
          </a:bodyPr>
          <a:lstStyle/>
          <a:p>
            <a:pPr algn="ctr"/>
            <a:r>
              <a:rPr lang="zh-TW" altLang="en-US" sz="3200" dirty="0"/>
              <a:t>加入後會出現成員清單並顯示已受邀</a:t>
            </a:r>
            <a:endParaRPr lang="zh-HK" altLang="en-US" sz="3200" dirty="0"/>
          </a:p>
        </p:txBody>
      </p:sp>
      <p:sp>
        <p:nvSpPr>
          <p:cNvPr id="7" name="頁尾版面配置區 6">
            <a:extLst>
              <a:ext uri="{FF2B5EF4-FFF2-40B4-BE49-F238E27FC236}">
                <a16:creationId xmlns:a16="http://schemas.microsoft.com/office/drawing/2014/main" id="{1672784A-42C0-4B64-8577-C0D6DED77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2- </a:t>
            </a:r>
            <a:r>
              <a:rPr lang="zh-TW" altLang="en-US" dirty="0"/>
              <a:t>加入課室</a:t>
            </a:r>
            <a:endParaRPr lang="en-US" altLang="zh-HK" dirty="0"/>
          </a:p>
          <a:p>
            <a:endParaRPr lang="en-US" dirty="0"/>
          </a:p>
        </p:txBody>
      </p: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8BF63821-0974-41C6-81A3-E6ABC8569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DD74C93-794F-4529-B9F5-B2F94BA3B101}"/>
              </a:ext>
            </a:extLst>
          </p:cNvPr>
          <p:cNvSpPr txBox="1"/>
          <p:nvPr/>
        </p:nvSpPr>
        <p:spPr>
          <a:xfrm>
            <a:off x="2170999" y="5485646"/>
            <a:ext cx="8016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/>
              <a:t>受邀者以電郵確認接受邀請便可加入於群組中</a:t>
            </a:r>
            <a:endParaRPr lang="zh-HK" alt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6888" y="1085096"/>
            <a:ext cx="865822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5420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內容版面配置區 14" descr="一張含有 監視器, 螢幕擷取畫面, 黑色, 螢幕 的圖片&#10;&#10;自動產生的描述">
            <a:extLst>
              <a:ext uri="{FF2B5EF4-FFF2-40B4-BE49-F238E27FC236}">
                <a16:creationId xmlns:a16="http://schemas.microsoft.com/office/drawing/2014/main" id="{C84B777A-51A0-4A3A-9CFF-F9FA3C75CF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0D6B6F2-067B-4B98-B7E9-43648C320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altLang="zh-TW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3- </a:t>
            </a:r>
            <a:r>
              <a:rPr lang="zh-TW" alt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透過課程編碼加入學生</a:t>
            </a:r>
            <a:endParaRPr lang="en-US" altLang="zh-TW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>
              <a:spcAft>
                <a:spcPts val="600"/>
              </a:spcAft>
            </a:pPr>
            <a:endParaRPr lang="en-US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3C17309-3FCC-4B55-A67A-638694067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9235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425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AE75C52-6904-45A1-9B79-28C28A39E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869"/>
            <a:ext cx="10515600" cy="1597819"/>
          </a:xfrm>
        </p:spPr>
        <p:txBody>
          <a:bodyPr>
            <a:normAutofit/>
          </a:bodyPr>
          <a:lstStyle/>
          <a:p>
            <a:pPr algn="ctr"/>
            <a:r>
              <a:rPr lang="zh-TW" altLang="en-US" sz="3200" dirty="0"/>
              <a:t>若學生仍然未能加入群組，可以課程代碼加入</a:t>
            </a:r>
            <a:endParaRPr lang="zh-HK" altLang="en-US" sz="3200" dirty="0"/>
          </a:p>
        </p:txBody>
      </p:sp>
      <p:pic>
        <p:nvPicPr>
          <p:cNvPr id="5" name="內容版面配置區 4" descr="一張含有 螢幕擷取畫面 的圖片&#10;&#10;自動產生的描述">
            <a:extLst>
              <a:ext uri="{FF2B5EF4-FFF2-40B4-BE49-F238E27FC236}">
                <a16:creationId xmlns:a16="http://schemas.microsoft.com/office/drawing/2014/main" id="{CD93DBFE-BAC0-4B96-8CE7-3B4F3471C6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5215" y="1135856"/>
            <a:ext cx="8745615" cy="4364831"/>
          </a:xfrm>
        </p:spPr>
      </p:pic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FD106DEB-5B6B-454D-889A-90810CC85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3- </a:t>
            </a:r>
            <a:r>
              <a:rPr lang="zh-TW" altLang="en-US" dirty="0"/>
              <a:t>透過課程編碼加入學生</a:t>
            </a:r>
            <a:endParaRPr lang="en-US" altLang="zh-TW" dirty="0"/>
          </a:p>
          <a:p>
            <a:endParaRPr lang="en-US" dirty="0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D1D3C3A3-6070-4BFE-8FB3-066294BEF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D9AF1BA2-5698-4D7F-93F3-22360C465546}"/>
              </a:ext>
            </a:extLst>
          </p:cNvPr>
          <p:cNvSpPr/>
          <p:nvPr/>
        </p:nvSpPr>
        <p:spPr>
          <a:xfrm>
            <a:off x="1725215" y="2343150"/>
            <a:ext cx="1846660" cy="72151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74493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96FEA2-2112-44A4-8B58-A7A6E2C75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197"/>
            <a:ext cx="10515600" cy="1578492"/>
          </a:xfrm>
        </p:spPr>
        <p:txBody>
          <a:bodyPr>
            <a:normAutofit/>
          </a:bodyPr>
          <a:lstStyle/>
          <a:p>
            <a:pPr algn="ctr"/>
            <a:r>
              <a:rPr lang="zh-TW" altLang="en-US" sz="3600" dirty="0"/>
              <a:t>可點撃以放大</a:t>
            </a:r>
            <a:endParaRPr lang="zh-HK" altLang="en-US" sz="3600" dirty="0"/>
          </a:p>
        </p:txBody>
      </p:sp>
      <p:pic>
        <p:nvPicPr>
          <p:cNvPr id="5" name="內容版面配置區 4" descr="一張含有 螢幕擷取畫面, 監視器, 停車 的圖片&#10;&#10;自動產生的描述">
            <a:extLst>
              <a:ext uri="{FF2B5EF4-FFF2-40B4-BE49-F238E27FC236}">
                <a16:creationId xmlns:a16="http://schemas.microsoft.com/office/drawing/2014/main" id="{16C53C80-567A-4474-A761-8115B44D98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8071" y="1178720"/>
            <a:ext cx="8755739" cy="4321968"/>
          </a:xfrm>
        </p:spPr>
      </p:pic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8F3783E-D36C-49C2-90CA-7925EDC4B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3- </a:t>
            </a:r>
            <a:r>
              <a:rPr lang="zh-TW" altLang="en-US" dirty="0"/>
              <a:t>透過課程編碼加入學生</a:t>
            </a:r>
            <a:endParaRPr lang="en-US" altLang="zh-TW" dirty="0"/>
          </a:p>
          <a:p>
            <a:endParaRPr lang="en-US" dirty="0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CA467E4-2F1E-4180-8682-129D9AEE8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247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A6F9288-EE6E-4011-AB71-94A283EBF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943"/>
            <a:ext cx="10515600" cy="1036058"/>
          </a:xfrm>
        </p:spPr>
        <p:txBody>
          <a:bodyPr>
            <a:normAutofit/>
          </a:bodyPr>
          <a:lstStyle/>
          <a:p>
            <a:pPr algn="ctr"/>
            <a:r>
              <a:rPr lang="zh-TW" altLang="en-US" sz="2800" dirty="0"/>
              <a:t>學生登入網上學習平台後按 </a:t>
            </a:r>
            <a:r>
              <a:rPr lang="en-US" altLang="zh-TW" sz="2800" dirty="0"/>
              <a:t>“</a:t>
            </a:r>
            <a:r>
              <a:rPr lang="en-US" altLang="zh-TW" sz="2800" dirty="0">
                <a:solidFill>
                  <a:schemeClr val="bg1"/>
                </a:solidFill>
                <a:highlight>
                  <a:srgbClr val="0000FF"/>
                </a:highlight>
              </a:rPr>
              <a:t>+</a:t>
            </a:r>
            <a:r>
              <a:rPr lang="en-US" altLang="zh-TW" sz="2800" dirty="0"/>
              <a:t>”</a:t>
            </a:r>
            <a:r>
              <a:rPr lang="zh-TW" altLang="en-US" sz="2800" dirty="0"/>
              <a:t>並輸入老師所提供之課程代碼</a:t>
            </a:r>
            <a:endParaRPr lang="zh-HK" altLang="en-US" sz="2800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02184658-EE9C-4218-8000-5F6E4464E9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54257" y="985837"/>
            <a:ext cx="2944100" cy="5040792"/>
          </a:xfrm>
          <a:ln>
            <a:solidFill>
              <a:schemeClr val="tx1"/>
            </a:solidFill>
          </a:ln>
        </p:spPr>
      </p:pic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EEE94933-824C-4A77-9455-3B6C82445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3- </a:t>
            </a:r>
            <a:r>
              <a:rPr lang="zh-TW" altLang="en-US" dirty="0"/>
              <a:t>透過課程編碼加入學生</a:t>
            </a:r>
            <a:endParaRPr lang="en-US" altLang="zh-TW" dirty="0"/>
          </a:p>
          <a:p>
            <a:endParaRPr lang="en-US" dirty="0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A1444C0A-3FA7-4B82-BC3A-4E1FC235A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圖片 6" descr="一張含有 螢幕擷取畫面 的圖片&#10;&#10;自動產生的描述">
            <a:extLst>
              <a:ext uri="{FF2B5EF4-FFF2-40B4-BE49-F238E27FC236}">
                <a16:creationId xmlns:a16="http://schemas.microsoft.com/office/drawing/2014/main" id="{159C9E28-5D9B-4E10-B51B-FC6BBB239E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3644" y="985837"/>
            <a:ext cx="3028074" cy="501565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300585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內容版面配置區 11" descr="一張含有 螢幕擷取畫面, 室內, 監視器, 螢幕 的圖片&#10;&#10;自動產生的描述">
            <a:extLst>
              <a:ext uri="{FF2B5EF4-FFF2-40B4-BE49-F238E27FC236}">
                <a16:creationId xmlns:a16="http://schemas.microsoft.com/office/drawing/2014/main" id="{084A07C8-6369-4583-B556-7846B9A7E7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4295B48-2A57-40C0-A01B-C910CBE8D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altLang="zh-TW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4- </a:t>
            </a:r>
            <a:r>
              <a:rPr lang="zh-TW" alt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加入影片</a:t>
            </a:r>
            <a:endParaRPr lang="en-US" altLang="zh-TW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>
              <a:spcAft>
                <a:spcPts val="600"/>
              </a:spcAft>
            </a:pPr>
            <a:endParaRPr lang="en-US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2EECC0E-B169-4E9B-A7A7-854876617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9235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18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145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A99BD1E-2EA0-4404-88E9-85B076110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pPr algn="ctr"/>
            <a:r>
              <a:rPr lang="zh-TW" altLang="en-US" sz="2200" dirty="0"/>
              <a:t>若想於群組中加入影片，需先於</a:t>
            </a:r>
            <a:r>
              <a:rPr lang="en-US" altLang="zh-TW" sz="2200" dirty="0" err="1"/>
              <a:t>youtube</a:t>
            </a:r>
            <a:r>
              <a:rPr lang="zh-TW" altLang="en-US" sz="2200" dirty="0"/>
              <a:t>中揀選合適影片並按 </a:t>
            </a:r>
            <a:r>
              <a:rPr lang="en-US" altLang="zh-TW" sz="2200" dirty="0"/>
              <a:t>“</a:t>
            </a:r>
            <a:r>
              <a:rPr lang="zh-TW" altLang="en-US" sz="2200" dirty="0">
                <a:highlight>
                  <a:srgbClr val="C0C0C0"/>
                </a:highlight>
              </a:rPr>
              <a:t>分享</a:t>
            </a:r>
            <a:r>
              <a:rPr lang="en-US" altLang="zh-TW" sz="2200" dirty="0"/>
              <a:t>”</a:t>
            </a:r>
            <a:endParaRPr lang="zh-HK" altLang="en-US" sz="2200" dirty="0"/>
          </a:p>
        </p:txBody>
      </p:sp>
      <p:pic>
        <p:nvPicPr>
          <p:cNvPr id="5" name="內容版面配置區 4" descr="一張含有 螢幕擷取畫面, 監視器, 螢幕, 坐 的圖片&#10;&#10;自動產生的描述">
            <a:extLst>
              <a:ext uri="{FF2B5EF4-FFF2-40B4-BE49-F238E27FC236}">
                <a16:creationId xmlns:a16="http://schemas.microsoft.com/office/drawing/2014/main" id="{9466216B-BFA4-406D-8D3B-E4138823B9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0928" y="1128713"/>
            <a:ext cx="8779180" cy="4371974"/>
          </a:xfrm>
        </p:spPr>
      </p:pic>
      <p:sp>
        <p:nvSpPr>
          <p:cNvPr id="10" name="頁尾版面配置區 9">
            <a:extLst>
              <a:ext uri="{FF2B5EF4-FFF2-40B4-BE49-F238E27FC236}">
                <a16:creationId xmlns:a16="http://schemas.microsoft.com/office/drawing/2014/main" id="{6DFEB185-FFC0-4CB5-A67F-603E3C4AD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4- </a:t>
            </a:r>
            <a:r>
              <a:rPr lang="zh-TW" altLang="en-US" dirty="0"/>
              <a:t>加入影片</a:t>
            </a:r>
            <a:endParaRPr lang="en-US" altLang="zh-TW" dirty="0"/>
          </a:p>
          <a:p>
            <a:endParaRPr lang="en-US" dirty="0"/>
          </a:p>
        </p:txBody>
      </p:sp>
      <p:sp>
        <p:nvSpPr>
          <p:cNvPr id="11" name="投影片編號版面配置區 10">
            <a:extLst>
              <a:ext uri="{FF2B5EF4-FFF2-40B4-BE49-F238E27FC236}">
                <a16:creationId xmlns:a16="http://schemas.microsoft.com/office/drawing/2014/main" id="{E0D06619-7CCD-4EE1-9D46-8E585B4E4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1AA22A5D-C6A0-4C2F-8107-769F28A06227}"/>
              </a:ext>
            </a:extLst>
          </p:cNvPr>
          <p:cNvSpPr/>
          <p:nvPr/>
        </p:nvSpPr>
        <p:spPr>
          <a:xfrm>
            <a:off x="5609816" y="4568530"/>
            <a:ext cx="875132" cy="8617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C2764E0A-6334-42BF-9757-5F436E90B803}"/>
              </a:ext>
            </a:extLst>
          </p:cNvPr>
          <p:cNvCxnSpPr>
            <a:cxnSpLocks/>
          </p:cNvCxnSpPr>
          <p:nvPr/>
        </p:nvCxnSpPr>
        <p:spPr>
          <a:xfrm flipH="1">
            <a:off x="6479337" y="1009767"/>
            <a:ext cx="3309792" cy="362955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>
            <a:extLst>
              <a:ext uri="{FF2B5EF4-FFF2-40B4-BE49-F238E27FC236}">
                <a16:creationId xmlns:a16="http://schemas.microsoft.com/office/drawing/2014/main" id="{9A3D84EA-2DB6-4FE7-AC29-F7A1E17DC2D7}"/>
              </a:ext>
            </a:extLst>
          </p:cNvPr>
          <p:cNvSpPr/>
          <p:nvPr/>
        </p:nvSpPr>
        <p:spPr>
          <a:xfrm>
            <a:off x="7657399" y="1357313"/>
            <a:ext cx="1396844" cy="39622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1344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59D5C-DF87-4B9F-97CA-D21E452C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232" y="558437"/>
            <a:ext cx="8893854" cy="1135737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b="1" dirty="0">
                <a:latin typeface="+mj-ea"/>
              </a:rPr>
              <a:t>使用網上學習平台 </a:t>
            </a:r>
            <a:r>
              <a:rPr lang="en-US" altLang="zh-TW" sz="4800" b="1" dirty="0">
                <a:latin typeface="+mj-ea"/>
              </a:rPr>
              <a:t>- </a:t>
            </a:r>
            <a:r>
              <a:rPr lang="zh-TW" altLang="en-US" sz="4800" b="1" dirty="0">
                <a:latin typeface="+mj-ea"/>
              </a:rPr>
              <a:t>教學步驟</a:t>
            </a:r>
            <a:endParaRPr lang="en-US" sz="4800" b="1" dirty="0">
              <a:latin typeface="+mj-e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6716A-D4EF-4DE2-9F2B-B6167F998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7439" y="2075770"/>
            <a:ext cx="8572703" cy="413385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en-US" dirty="0"/>
              <a:t>建立課堂 </a:t>
            </a:r>
            <a:r>
              <a:rPr lang="en-GB" altLang="zh-TW" dirty="0"/>
              <a:t>			  		p. </a:t>
            </a:r>
            <a:r>
              <a:rPr lang="en-US" altLang="zh-TW" dirty="0"/>
              <a:t>3 – 8 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dirty="0"/>
              <a:t>把其他學生</a:t>
            </a:r>
            <a:r>
              <a:rPr lang="en-US" altLang="zh-TW" dirty="0"/>
              <a:t>/ </a:t>
            </a:r>
            <a:r>
              <a:rPr lang="zh-TW" altLang="en-US" dirty="0"/>
              <a:t>教師加入課室</a:t>
            </a:r>
            <a:r>
              <a:rPr lang="en-GB" altLang="zh-TW" dirty="0"/>
              <a:t>		p.9 – 13 </a:t>
            </a:r>
            <a:endParaRPr lang="en-US" altLang="zh-TW" dirty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/>
              <a:t>透過課程編碼加入學生</a:t>
            </a:r>
            <a:r>
              <a:rPr lang="en-GB" altLang="zh-TW" dirty="0"/>
              <a:t>			p.14 – 17</a:t>
            </a:r>
            <a:endParaRPr lang="zh-TW" altLang="en-US" dirty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/>
              <a:t>加入影片</a:t>
            </a:r>
            <a:r>
              <a:rPr lang="en-GB" altLang="zh-TW" dirty="0"/>
              <a:t>					p.18 – 23</a:t>
            </a:r>
            <a:endParaRPr lang="en-US" altLang="zh-TW" dirty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/>
              <a:t>建立及批改作業</a:t>
            </a:r>
            <a:r>
              <a:rPr lang="en-GB" altLang="zh-TW" dirty="0"/>
              <a:t>				p.24 – 29</a:t>
            </a:r>
            <a:endParaRPr lang="zh-TW" altLang="en-US" dirty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/>
              <a:t>建立自評及互評</a:t>
            </a:r>
            <a:r>
              <a:rPr lang="en-GB" altLang="zh-TW" dirty="0"/>
              <a:t>				p.30 – 32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dirty="0"/>
              <a:t>學生在進行網上學習時應有的態度</a:t>
            </a:r>
            <a:r>
              <a:rPr lang="en-US" altLang="zh-TW" dirty="0"/>
              <a:t>	</a:t>
            </a:r>
            <a:r>
              <a:rPr lang="en-GB" altLang="zh-TW" dirty="0"/>
              <a:t>p.3</a:t>
            </a:r>
            <a:r>
              <a:rPr lang="en-US" altLang="zh-TW" dirty="0"/>
              <a:t>3</a:t>
            </a:r>
            <a:endParaRPr lang="en-GB" altLang="zh-TW" dirty="0"/>
          </a:p>
          <a:p>
            <a:pPr marL="514350" indent="-514350">
              <a:buFont typeface="+mj-lt"/>
              <a:buAutoNum type="arabicPeriod"/>
            </a:pPr>
            <a:endParaRPr lang="zh-TW" altLang="en-US" dirty="0"/>
          </a:p>
          <a:p>
            <a:endParaRPr lang="zh-TW" altLang="en-US" sz="2000" dirty="0"/>
          </a:p>
          <a:p>
            <a:endParaRPr lang="en-US" altLang="zh-TW" sz="2000" dirty="0"/>
          </a:p>
          <a:p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305480-3224-43FF-BF93-8126CFD3D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2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857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0FA7338-9085-4930-B8F4-E080DA526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2902"/>
          </a:xfrm>
        </p:spPr>
        <p:txBody>
          <a:bodyPr>
            <a:normAutofit/>
          </a:bodyPr>
          <a:lstStyle/>
          <a:p>
            <a:pPr algn="ctr"/>
            <a:r>
              <a:rPr lang="zh-TW" altLang="en-US" sz="2800" dirty="0"/>
              <a:t>按 </a:t>
            </a:r>
            <a:r>
              <a:rPr lang="en-US" altLang="zh-TW" sz="2800" dirty="0"/>
              <a:t>“</a:t>
            </a:r>
            <a:r>
              <a:rPr lang="zh-TW" altLang="en-US" sz="2800" dirty="0">
                <a:highlight>
                  <a:srgbClr val="C0C0C0"/>
                </a:highlight>
              </a:rPr>
              <a:t>複製</a:t>
            </a:r>
            <a:r>
              <a:rPr lang="en-US" altLang="zh-TW" sz="2800" dirty="0"/>
              <a:t>” </a:t>
            </a:r>
            <a:r>
              <a:rPr lang="zh-TW" altLang="en-US" sz="2800" dirty="0"/>
              <a:t>以複製連結並張貼於網上學習平台中</a:t>
            </a:r>
            <a:endParaRPr lang="zh-HK" altLang="en-US" sz="2800" dirty="0"/>
          </a:p>
        </p:txBody>
      </p:sp>
      <p:pic>
        <p:nvPicPr>
          <p:cNvPr id="5" name="內容版面配置區 4" descr="一張含有 螢幕擷取畫面, 黑色, 坐, 監視器 的圖片&#10;&#10;自動產生的描述">
            <a:extLst>
              <a:ext uri="{FF2B5EF4-FFF2-40B4-BE49-F238E27FC236}">
                <a16:creationId xmlns:a16="http://schemas.microsoft.com/office/drawing/2014/main" id="{DC64B63E-91F9-4A58-8131-EA78E8AFD2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39503" y="1105748"/>
            <a:ext cx="8738224" cy="4389835"/>
          </a:xfrm>
        </p:spPr>
      </p:pic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4354EC2-B12D-439B-92A1-0DA26DFA0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4- </a:t>
            </a:r>
            <a:r>
              <a:rPr lang="zh-TW" altLang="en-US" dirty="0"/>
              <a:t>加入影片</a:t>
            </a:r>
            <a:endParaRPr lang="en-US" altLang="zh-TW" dirty="0"/>
          </a:p>
          <a:p>
            <a:endParaRPr lang="en-US" dirty="0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C6BC119-FC7C-402B-8178-2D739FFEF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8917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F548D3-91D0-4F34-A309-F3F6F1B3D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708"/>
            <a:ext cx="10515600" cy="1628981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zh-TW" altLang="en-US" sz="2400" dirty="0"/>
              <a:t>於網上學習平台訊息串頁面中點選 </a:t>
            </a:r>
            <a:r>
              <a:rPr lang="en-US" altLang="zh-TW" sz="2400" dirty="0"/>
              <a:t>“</a:t>
            </a:r>
            <a:r>
              <a:rPr lang="zh-TW" altLang="en-US" sz="2400" dirty="0">
                <a:highlight>
                  <a:srgbClr val="C0C0C0"/>
                </a:highlight>
              </a:rPr>
              <a:t>向全班宣佈</a:t>
            </a:r>
            <a:r>
              <a:rPr lang="en-US" altLang="zh-TW" sz="2400" dirty="0"/>
              <a:t>”</a:t>
            </a:r>
            <a:r>
              <a:rPr lang="zh-TW" altLang="en-US" sz="2400" dirty="0"/>
              <a:t>並按此制</a:t>
            </a:r>
            <a:endParaRPr lang="zh-HK" altLang="en-US" sz="2400" dirty="0"/>
          </a:p>
        </p:txBody>
      </p:sp>
      <p:pic>
        <p:nvPicPr>
          <p:cNvPr id="9" name="內容版面配置區 8" descr="一張含有 螢幕擷取畫面, 監視器, 手機 的圖片&#10;&#10;自動產生的描述">
            <a:extLst>
              <a:ext uri="{FF2B5EF4-FFF2-40B4-BE49-F238E27FC236}">
                <a16:creationId xmlns:a16="http://schemas.microsoft.com/office/drawing/2014/main" id="{DD0C5BE3-B09B-4733-9C1D-B4A40BCC74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68067" y="1121570"/>
            <a:ext cx="8841647" cy="4393406"/>
          </a:xfrm>
        </p:spPr>
      </p:pic>
      <p:sp>
        <p:nvSpPr>
          <p:cNvPr id="14" name="頁尾版面配置區 13">
            <a:extLst>
              <a:ext uri="{FF2B5EF4-FFF2-40B4-BE49-F238E27FC236}">
                <a16:creationId xmlns:a16="http://schemas.microsoft.com/office/drawing/2014/main" id="{3F55CA81-A1DF-400B-B5B6-F38E287E3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4- </a:t>
            </a:r>
            <a:r>
              <a:rPr lang="zh-TW" altLang="en-US" dirty="0"/>
              <a:t>加入影片</a:t>
            </a:r>
            <a:endParaRPr lang="en-US" altLang="zh-TW" dirty="0"/>
          </a:p>
          <a:p>
            <a:endParaRPr lang="en-US" dirty="0"/>
          </a:p>
        </p:txBody>
      </p:sp>
      <p:sp>
        <p:nvSpPr>
          <p:cNvPr id="15" name="投影片編號版面配置區 14">
            <a:extLst>
              <a:ext uri="{FF2B5EF4-FFF2-40B4-BE49-F238E27FC236}">
                <a16:creationId xmlns:a16="http://schemas.microsoft.com/office/drawing/2014/main" id="{13C8BEF1-422D-401D-AC9D-79232461D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F471436B-25C3-48F5-8295-02A934A89217}"/>
              </a:ext>
            </a:extLst>
          </p:cNvPr>
          <p:cNvSpPr/>
          <p:nvPr/>
        </p:nvSpPr>
        <p:spPr>
          <a:xfrm>
            <a:off x="4677845" y="4779564"/>
            <a:ext cx="679529" cy="6731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F1173511-593E-496F-B985-7EB4D3522273}"/>
              </a:ext>
            </a:extLst>
          </p:cNvPr>
          <p:cNvCxnSpPr>
            <a:cxnSpLocks/>
          </p:cNvCxnSpPr>
          <p:nvPr/>
        </p:nvCxnSpPr>
        <p:spPr>
          <a:xfrm flipH="1">
            <a:off x="5357374" y="1065865"/>
            <a:ext cx="4280290" cy="382589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11534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6BA8C12-3353-41FA-A381-7173341CF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537"/>
            <a:ext cx="10515600" cy="1612151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dirty="0"/>
              <a:t>貼上</a:t>
            </a:r>
            <a:r>
              <a:rPr lang="en-US" altLang="zh-TW" sz="4000" dirty="0"/>
              <a:t>YouTube</a:t>
            </a:r>
            <a:r>
              <a:rPr lang="zh-TW" altLang="en-US" sz="4000" dirty="0"/>
              <a:t>連結，並按 </a:t>
            </a:r>
            <a:r>
              <a:rPr lang="en-US" altLang="zh-TW" sz="4000" dirty="0"/>
              <a:t>“</a:t>
            </a:r>
            <a:r>
              <a:rPr lang="zh-TW" altLang="en-US" sz="4000" dirty="0">
                <a:solidFill>
                  <a:schemeClr val="bg1"/>
                </a:solidFill>
                <a:highlight>
                  <a:srgbClr val="0000FF"/>
                </a:highlight>
              </a:rPr>
              <a:t>新增</a:t>
            </a:r>
            <a:r>
              <a:rPr lang="en-US" altLang="zh-TW" sz="4000" dirty="0"/>
              <a:t>”</a:t>
            </a:r>
            <a:endParaRPr lang="zh-HK" altLang="en-US" sz="4000" dirty="0"/>
          </a:p>
        </p:txBody>
      </p:sp>
      <p:pic>
        <p:nvPicPr>
          <p:cNvPr id="5" name="內容版面配置區 4" descr="一張含有 螢幕擷取畫面 的圖片&#10;&#10;自動產生的描述">
            <a:extLst>
              <a:ext uri="{FF2B5EF4-FFF2-40B4-BE49-F238E27FC236}">
                <a16:creationId xmlns:a16="http://schemas.microsoft.com/office/drawing/2014/main" id="{2E370AA3-0C06-40E9-B7D4-4B67088EC2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1337" y="1121569"/>
            <a:ext cx="8769326" cy="4386263"/>
          </a:xfrm>
        </p:spPr>
      </p:pic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696235A-3BF7-46E1-9666-3CA94401B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4- </a:t>
            </a:r>
            <a:r>
              <a:rPr lang="zh-TW" altLang="en-US" dirty="0"/>
              <a:t>加入影片</a:t>
            </a:r>
            <a:endParaRPr lang="en-US" altLang="zh-TW" dirty="0"/>
          </a:p>
          <a:p>
            <a:endParaRPr lang="en-US" dirty="0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494A78B-B4F9-4D26-87DA-AA5D05895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0097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AB7EB5-D555-4C04-9135-455D84C25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19"/>
            <a:ext cx="10515600" cy="1623370"/>
          </a:xfrm>
        </p:spPr>
        <p:txBody>
          <a:bodyPr>
            <a:normAutofit/>
          </a:bodyPr>
          <a:lstStyle/>
          <a:p>
            <a:pPr algn="ctr"/>
            <a:r>
              <a:rPr lang="zh-TW" altLang="en-US" sz="3200" dirty="0"/>
              <a:t>可於文字欄位輸入有關資料，並按 </a:t>
            </a:r>
            <a:r>
              <a:rPr lang="en-US" altLang="zh-TW" sz="3200" dirty="0"/>
              <a:t>“</a:t>
            </a:r>
            <a:r>
              <a:rPr lang="zh-TW" altLang="en-US" sz="3200" dirty="0">
                <a:solidFill>
                  <a:schemeClr val="bg1"/>
                </a:solidFill>
                <a:highlight>
                  <a:srgbClr val="008080"/>
                </a:highlight>
              </a:rPr>
              <a:t>張貼</a:t>
            </a:r>
            <a:r>
              <a:rPr lang="en-US" altLang="zh-TW" sz="3200" dirty="0"/>
              <a:t>”</a:t>
            </a:r>
            <a:r>
              <a:rPr lang="zh-TW" altLang="en-US" sz="3200" dirty="0"/>
              <a:t>便可</a:t>
            </a:r>
            <a:endParaRPr lang="zh-HK" altLang="en-US" sz="3200" dirty="0"/>
          </a:p>
        </p:txBody>
      </p:sp>
      <p:pic>
        <p:nvPicPr>
          <p:cNvPr id="9" name="內容版面配置區 8" descr="一張含有 螢幕擷取畫面 的圖片&#10;&#10;自動產生的描述">
            <a:extLst>
              <a:ext uri="{FF2B5EF4-FFF2-40B4-BE49-F238E27FC236}">
                <a16:creationId xmlns:a16="http://schemas.microsoft.com/office/drawing/2014/main" id="{EFF7B606-4E12-4E80-AD32-84BA31F0F9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8071" y="1150144"/>
            <a:ext cx="8764835" cy="4364830"/>
          </a:xfrm>
        </p:spPr>
      </p:pic>
      <p:sp>
        <p:nvSpPr>
          <p:cNvPr id="10" name="頁尾版面配置區 9">
            <a:extLst>
              <a:ext uri="{FF2B5EF4-FFF2-40B4-BE49-F238E27FC236}">
                <a16:creationId xmlns:a16="http://schemas.microsoft.com/office/drawing/2014/main" id="{2EDC35D8-3345-4B2F-9278-B6D2814E5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4- </a:t>
            </a:r>
            <a:r>
              <a:rPr lang="zh-TW" altLang="en-US" dirty="0"/>
              <a:t>加入影片</a:t>
            </a:r>
            <a:endParaRPr lang="en-US" altLang="zh-TW" dirty="0"/>
          </a:p>
          <a:p>
            <a:endParaRPr lang="en-US" dirty="0"/>
          </a:p>
        </p:txBody>
      </p:sp>
      <p:sp>
        <p:nvSpPr>
          <p:cNvPr id="11" name="投影片編號版面配置區 10">
            <a:extLst>
              <a:ext uri="{FF2B5EF4-FFF2-40B4-BE49-F238E27FC236}">
                <a16:creationId xmlns:a16="http://schemas.microsoft.com/office/drawing/2014/main" id="{A109678E-C179-419E-BFCB-F1E260101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4548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內容版面配置區 14" descr="一張含有 監視器, 螢幕擷取畫面, 螢幕, 坐 的圖片&#10;&#10;自動產生的描述">
            <a:extLst>
              <a:ext uri="{FF2B5EF4-FFF2-40B4-BE49-F238E27FC236}">
                <a16:creationId xmlns:a16="http://schemas.microsoft.com/office/drawing/2014/main" id="{7362D5EE-046C-405F-823F-311581F79F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53355F9-8CDA-4A31-9F57-B6676047A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altLang="zh-TW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5- </a:t>
            </a:r>
            <a:r>
              <a:rPr lang="zh-TW" alt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建立及批改作業</a:t>
            </a:r>
            <a:endParaRPr lang="en-US" altLang="zh-TW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>
              <a:spcAft>
                <a:spcPts val="600"/>
              </a:spcAft>
            </a:pPr>
            <a:endParaRPr lang="en-US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ED01A58-FED6-40C6-9DBB-C20E2AC3E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9235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24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030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46F1C5-22BA-466F-A1CC-11ACA4290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7"/>
            <a:ext cx="10515600" cy="1640682"/>
          </a:xfrm>
        </p:spPr>
        <p:txBody>
          <a:bodyPr>
            <a:normAutofit/>
          </a:bodyPr>
          <a:lstStyle/>
          <a:p>
            <a:pPr algn="ctr"/>
            <a:r>
              <a:rPr lang="zh-TW" altLang="en-US" sz="3600" dirty="0"/>
              <a:t>於網上學習平台頁面頂端按 </a:t>
            </a:r>
            <a:r>
              <a:rPr lang="en-US" altLang="zh-TW" sz="3600" dirty="0"/>
              <a:t>“</a:t>
            </a:r>
            <a:r>
              <a:rPr lang="zh-TW" altLang="en-US" sz="3600" dirty="0">
                <a:highlight>
                  <a:srgbClr val="C0C0C0"/>
                </a:highlight>
              </a:rPr>
              <a:t>課堂作業</a:t>
            </a:r>
            <a:r>
              <a:rPr lang="en-US" altLang="zh-TW" sz="3600" dirty="0"/>
              <a:t>”</a:t>
            </a:r>
            <a:endParaRPr lang="zh-HK" altLang="en-US" sz="3600" dirty="0"/>
          </a:p>
        </p:txBody>
      </p:sp>
      <p:pic>
        <p:nvPicPr>
          <p:cNvPr id="14" name="內容版面配置區 13" descr="一張含有 螢幕擷取畫面, 監視器, 螢幕, 黑色 的圖片&#10;&#10;自動產生的描述">
            <a:extLst>
              <a:ext uri="{FF2B5EF4-FFF2-40B4-BE49-F238E27FC236}">
                <a16:creationId xmlns:a16="http://schemas.microsoft.com/office/drawing/2014/main" id="{902B28D7-08CD-462D-85EA-CAA4C9A26D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5214" y="1172451"/>
            <a:ext cx="8790839" cy="4342523"/>
          </a:xfrm>
        </p:spPr>
      </p:pic>
      <p:sp>
        <p:nvSpPr>
          <p:cNvPr id="20" name="頁尾版面配置區 19">
            <a:extLst>
              <a:ext uri="{FF2B5EF4-FFF2-40B4-BE49-F238E27FC236}">
                <a16:creationId xmlns:a16="http://schemas.microsoft.com/office/drawing/2014/main" id="{0FAE0F71-B5D7-4E99-885A-1F419FA3E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5- </a:t>
            </a:r>
            <a:r>
              <a:rPr lang="zh-TW" altLang="en-US" dirty="0"/>
              <a:t>建立及批改作業</a:t>
            </a:r>
            <a:endParaRPr lang="en-US" altLang="zh-TW" dirty="0"/>
          </a:p>
          <a:p>
            <a:endParaRPr lang="en-US" dirty="0"/>
          </a:p>
        </p:txBody>
      </p:sp>
      <p:sp>
        <p:nvSpPr>
          <p:cNvPr id="21" name="投影片編號版面配置區 20">
            <a:extLst>
              <a:ext uri="{FF2B5EF4-FFF2-40B4-BE49-F238E27FC236}">
                <a16:creationId xmlns:a16="http://schemas.microsoft.com/office/drawing/2014/main" id="{3A202409-002F-4093-A99B-6355F4DEA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9D53B43F-031A-41FA-A6F3-04DC7D73A20F}"/>
              </a:ext>
            </a:extLst>
          </p:cNvPr>
          <p:cNvSpPr/>
          <p:nvPr/>
        </p:nvSpPr>
        <p:spPr>
          <a:xfrm>
            <a:off x="5402253" y="1127573"/>
            <a:ext cx="891960" cy="8639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A525D830-21A6-45CA-B224-5838700C864F}"/>
              </a:ext>
            </a:extLst>
          </p:cNvPr>
          <p:cNvSpPr txBox="1"/>
          <p:nvPr/>
        </p:nvSpPr>
        <p:spPr>
          <a:xfrm>
            <a:off x="3774539" y="5247361"/>
            <a:ext cx="5039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/>
              <a:t>再按 </a:t>
            </a:r>
            <a:r>
              <a:rPr lang="en-US" altLang="zh-TW" sz="3600" dirty="0"/>
              <a:t>“ </a:t>
            </a:r>
            <a:r>
              <a:rPr lang="en-US" altLang="zh-TW" sz="3600" dirty="0">
                <a:solidFill>
                  <a:schemeClr val="bg1"/>
                </a:solidFill>
                <a:highlight>
                  <a:srgbClr val="008080"/>
                </a:highlight>
              </a:rPr>
              <a:t>+ </a:t>
            </a:r>
            <a:r>
              <a:rPr lang="zh-TW" altLang="en-US" sz="3600" dirty="0">
                <a:solidFill>
                  <a:schemeClr val="bg1"/>
                </a:solidFill>
                <a:highlight>
                  <a:srgbClr val="008080"/>
                </a:highlight>
              </a:rPr>
              <a:t>建立</a:t>
            </a:r>
            <a:r>
              <a:rPr lang="en-US" altLang="zh-TW" sz="3600" dirty="0"/>
              <a:t>” </a:t>
            </a:r>
            <a:r>
              <a:rPr lang="zh-TW" altLang="en-US" sz="3600" dirty="0"/>
              <a:t>及</a:t>
            </a:r>
            <a:r>
              <a:rPr lang="en-US" altLang="zh-TW" sz="3600" dirty="0"/>
              <a:t> “</a:t>
            </a:r>
            <a:r>
              <a:rPr lang="zh-TW" altLang="en-US" sz="3600" dirty="0">
                <a:highlight>
                  <a:srgbClr val="C0C0C0"/>
                </a:highlight>
              </a:rPr>
              <a:t>作業</a:t>
            </a:r>
            <a:r>
              <a:rPr lang="en-US" altLang="zh-TW" sz="3600" dirty="0"/>
              <a:t>”</a:t>
            </a:r>
            <a:endParaRPr lang="zh-HK" altLang="en-US" sz="3600" dirty="0"/>
          </a:p>
        </p:txBody>
      </p:sp>
      <p:sp>
        <p:nvSpPr>
          <p:cNvPr id="16" name="橢圓 15">
            <a:extLst>
              <a:ext uri="{FF2B5EF4-FFF2-40B4-BE49-F238E27FC236}">
                <a16:creationId xmlns:a16="http://schemas.microsoft.com/office/drawing/2014/main" id="{55D281E4-CB45-4736-A800-F84843894D76}"/>
              </a:ext>
            </a:extLst>
          </p:cNvPr>
          <p:cNvSpPr/>
          <p:nvPr/>
        </p:nvSpPr>
        <p:spPr>
          <a:xfrm>
            <a:off x="2731455" y="1741177"/>
            <a:ext cx="1264444" cy="6463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A6147763-B873-424A-828F-BB30D8548C38}"/>
              </a:ext>
            </a:extLst>
          </p:cNvPr>
          <p:cNvSpPr/>
          <p:nvPr/>
        </p:nvSpPr>
        <p:spPr>
          <a:xfrm>
            <a:off x="2731455" y="2387508"/>
            <a:ext cx="1264444" cy="3728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257D08D8-85A6-41E1-B36B-372CE75FAFE3}"/>
              </a:ext>
            </a:extLst>
          </p:cNvPr>
          <p:cNvSpPr txBox="1"/>
          <p:nvPr/>
        </p:nvSpPr>
        <p:spPr>
          <a:xfrm>
            <a:off x="6187626" y="1689012"/>
            <a:ext cx="319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1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D152158C-E40F-4A04-90E5-E9F816E67917}"/>
              </a:ext>
            </a:extLst>
          </p:cNvPr>
          <p:cNvSpPr txBox="1"/>
          <p:nvPr/>
        </p:nvSpPr>
        <p:spPr>
          <a:xfrm>
            <a:off x="3995899" y="1991485"/>
            <a:ext cx="4190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2</a:t>
            </a:r>
          </a:p>
          <a:p>
            <a:endParaRPr lang="en-US" altLang="zh-TW" dirty="0">
              <a:solidFill>
                <a:srgbClr val="FF0000"/>
              </a:solidFill>
            </a:endParaRPr>
          </a:p>
          <a:p>
            <a:r>
              <a:rPr lang="en-US" altLang="zh-TW" dirty="0">
                <a:solidFill>
                  <a:srgbClr val="FF0000"/>
                </a:solidFill>
              </a:rPr>
              <a:t>3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5854280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5364005-3262-41E3-AE4A-CAAB1A099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1707"/>
            <a:ext cx="10515600" cy="1752396"/>
          </a:xfrm>
        </p:spPr>
        <p:txBody>
          <a:bodyPr>
            <a:normAutofit/>
          </a:bodyPr>
          <a:lstStyle/>
          <a:p>
            <a:pPr algn="ctr"/>
            <a:r>
              <a:rPr lang="zh-TW" altLang="en-US" sz="3200" dirty="0"/>
              <a:t>輸入標題、內容、分數</a:t>
            </a:r>
            <a:r>
              <a:rPr lang="en-US" altLang="zh-TW" sz="3200" dirty="0"/>
              <a:t>(</a:t>
            </a:r>
            <a:r>
              <a:rPr lang="zh-TW" altLang="en-US" sz="3200" dirty="0"/>
              <a:t>滿分</a:t>
            </a:r>
            <a:r>
              <a:rPr lang="en-US" altLang="zh-TW" sz="3200" dirty="0"/>
              <a:t>)</a:t>
            </a:r>
            <a:r>
              <a:rPr lang="zh-TW" altLang="en-US" sz="3200" dirty="0"/>
              <a:t>及截止日期</a:t>
            </a:r>
            <a:endParaRPr lang="zh-HK" altLang="en-US" sz="3200" dirty="0"/>
          </a:p>
        </p:txBody>
      </p:sp>
      <p:pic>
        <p:nvPicPr>
          <p:cNvPr id="13" name="內容版面配置區 12" descr="一張含有 螢幕擷取畫面 的圖片&#10;&#10;自動產生的描述">
            <a:extLst>
              <a:ext uri="{FF2B5EF4-FFF2-40B4-BE49-F238E27FC236}">
                <a16:creationId xmlns:a16="http://schemas.microsoft.com/office/drawing/2014/main" id="{7E73F8FE-0627-4F18-9BB6-7797F6824B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4499" y="1057275"/>
            <a:ext cx="8810493" cy="4443412"/>
          </a:xfrm>
        </p:spPr>
      </p:pic>
      <p:sp>
        <p:nvSpPr>
          <p:cNvPr id="16" name="頁尾版面配置區 15">
            <a:extLst>
              <a:ext uri="{FF2B5EF4-FFF2-40B4-BE49-F238E27FC236}">
                <a16:creationId xmlns:a16="http://schemas.microsoft.com/office/drawing/2014/main" id="{259DDC4D-6D1C-4A7D-AAA8-D2E3635FA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5- </a:t>
            </a:r>
            <a:r>
              <a:rPr lang="zh-TW" altLang="en-US" dirty="0"/>
              <a:t>建立及批改作業</a:t>
            </a:r>
            <a:endParaRPr lang="en-US" altLang="zh-TW" dirty="0"/>
          </a:p>
          <a:p>
            <a:endParaRPr lang="en-US" dirty="0"/>
          </a:p>
        </p:txBody>
      </p:sp>
      <p:sp>
        <p:nvSpPr>
          <p:cNvPr id="17" name="投影片編號版面配置區 16">
            <a:extLst>
              <a:ext uri="{FF2B5EF4-FFF2-40B4-BE49-F238E27FC236}">
                <a16:creationId xmlns:a16="http://schemas.microsoft.com/office/drawing/2014/main" id="{956C596C-F7E2-4931-83A8-A799355C6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DC33885C-933F-48A8-89D6-96880E76CB6D}"/>
              </a:ext>
            </a:extLst>
          </p:cNvPr>
          <p:cNvSpPr txBox="1"/>
          <p:nvPr/>
        </p:nvSpPr>
        <p:spPr>
          <a:xfrm>
            <a:off x="1262209" y="5452741"/>
            <a:ext cx="9710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/>
              <a:t>也可於作業中加入附件、影片或任何連結等，最後按 </a:t>
            </a:r>
            <a:r>
              <a:rPr lang="en-US" altLang="zh-TW" sz="2800" dirty="0"/>
              <a:t>“</a:t>
            </a:r>
            <a:r>
              <a:rPr lang="zh-TW" altLang="en-US" sz="2800" dirty="0">
                <a:solidFill>
                  <a:schemeClr val="bg1"/>
                </a:solidFill>
                <a:highlight>
                  <a:srgbClr val="008080"/>
                </a:highlight>
              </a:rPr>
              <a:t>出作業</a:t>
            </a:r>
            <a:r>
              <a:rPr lang="en-US" altLang="zh-TW" sz="2800" dirty="0"/>
              <a:t>”</a:t>
            </a:r>
            <a:endParaRPr lang="zh-HK" altLang="en-US" sz="2800" dirty="0"/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55BAD4C7-1771-4014-8760-5756459178B9}"/>
              </a:ext>
            </a:extLst>
          </p:cNvPr>
          <p:cNvSpPr/>
          <p:nvPr/>
        </p:nvSpPr>
        <p:spPr>
          <a:xfrm>
            <a:off x="8229600" y="4680146"/>
            <a:ext cx="577811" cy="58342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802268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5925" y="1257300"/>
            <a:ext cx="882015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10F76CE3-3DF3-435B-856F-547A64595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977"/>
            <a:ext cx="10515600" cy="1589711"/>
          </a:xfrm>
        </p:spPr>
        <p:txBody>
          <a:bodyPr>
            <a:normAutofit/>
          </a:bodyPr>
          <a:lstStyle/>
          <a:p>
            <a:pPr algn="ctr"/>
            <a:r>
              <a:rPr lang="zh-TW" altLang="en-US" sz="3200" dirty="0"/>
              <a:t>若要批改作業，則需按訊息串中所張貼的訊息</a:t>
            </a:r>
            <a:endParaRPr lang="zh-HK" altLang="en-US" sz="3200" dirty="0"/>
          </a:p>
        </p:txBody>
      </p:sp>
      <p:sp>
        <p:nvSpPr>
          <p:cNvPr id="15" name="頁尾版面配置區 14">
            <a:extLst>
              <a:ext uri="{FF2B5EF4-FFF2-40B4-BE49-F238E27FC236}">
                <a16:creationId xmlns:a16="http://schemas.microsoft.com/office/drawing/2014/main" id="{1BC02A21-91A4-48D5-94E8-1A3AD5A09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5- </a:t>
            </a:r>
            <a:r>
              <a:rPr lang="zh-TW" altLang="en-US" dirty="0"/>
              <a:t>建立及批改作業</a:t>
            </a:r>
            <a:endParaRPr lang="en-US" altLang="zh-TW" dirty="0"/>
          </a:p>
          <a:p>
            <a:endParaRPr lang="en-US" dirty="0"/>
          </a:p>
        </p:txBody>
      </p:sp>
      <p:sp>
        <p:nvSpPr>
          <p:cNvPr id="16" name="投影片編號版面配置區 15">
            <a:extLst>
              <a:ext uri="{FF2B5EF4-FFF2-40B4-BE49-F238E27FC236}">
                <a16:creationId xmlns:a16="http://schemas.microsoft.com/office/drawing/2014/main" id="{269BCF70-8287-4C80-AD1F-9EB482CA3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7603ED41-BA36-4EB4-B4D8-9E42ECB5049A}"/>
              </a:ext>
            </a:extLst>
          </p:cNvPr>
          <p:cNvSpPr/>
          <p:nvPr/>
        </p:nvSpPr>
        <p:spPr>
          <a:xfrm>
            <a:off x="3668820" y="3253693"/>
            <a:ext cx="6630802" cy="125098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502048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7363" y="1255576"/>
            <a:ext cx="8677275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E7526428-5F0C-46FE-A2AA-CBDDD429D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757"/>
            <a:ext cx="10515600" cy="1600931"/>
          </a:xfrm>
        </p:spPr>
        <p:txBody>
          <a:bodyPr>
            <a:normAutofit/>
          </a:bodyPr>
          <a:lstStyle/>
          <a:p>
            <a:pPr algn="ctr"/>
            <a:r>
              <a:rPr lang="zh-TW" altLang="en-US" sz="3600" dirty="0"/>
              <a:t>點選學生名稱及選取學生作業</a:t>
            </a:r>
            <a:endParaRPr lang="zh-HK" altLang="en-US" sz="3600" dirty="0"/>
          </a:p>
        </p:txBody>
      </p:sp>
      <p:sp>
        <p:nvSpPr>
          <p:cNvPr id="13" name="頁尾版面配置區 12">
            <a:extLst>
              <a:ext uri="{FF2B5EF4-FFF2-40B4-BE49-F238E27FC236}">
                <a16:creationId xmlns:a16="http://schemas.microsoft.com/office/drawing/2014/main" id="{98590456-ED9B-4FC4-9CAD-F67E88D1E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5- </a:t>
            </a:r>
            <a:r>
              <a:rPr lang="zh-TW" altLang="en-US" dirty="0"/>
              <a:t>建立及批改作業</a:t>
            </a:r>
            <a:endParaRPr lang="en-US" altLang="zh-TW" dirty="0"/>
          </a:p>
          <a:p>
            <a:endParaRPr lang="en-US" dirty="0"/>
          </a:p>
        </p:txBody>
      </p:sp>
      <p:sp>
        <p:nvSpPr>
          <p:cNvPr id="14" name="投影片編號版面配置區 13">
            <a:extLst>
              <a:ext uri="{FF2B5EF4-FFF2-40B4-BE49-F238E27FC236}">
                <a16:creationId xmlns:a16="http://schemas.microsoft.com/office/drawing/2014/main" id="{4A06B953-1CB7-4E27-AB46-F18FE3227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A7349BFE-2624-488D-A3C1-6D4EAA72F53D}"/>
              </a:ext>
            </a:extLst>
          </p:cNvPr>
          <p:cNvSpPr/>
          <p:nvPr/>
        </p:nvSpPr>
        <p:spPr>
          <a:xfrm>
            <a:off x="6664462" y="3393939"/>
            <a:ext cx="589031" cy="6058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55D3E367-1A64-47C1-8210-DFC85A406B76}"/>
              </a:ext>
            </a:extLst>
          </p:cNvPr>
          <p:cNvCxnSpPr/>
          <p:nvPr/>
        </p:nvCxnSpPr>
        <p:spPr>
          <a:xfrm flipH="1">
            <a:off x="3393939" y="1171575"/>
            <a:ext cx="1873678" cy="202041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BF070AD8-B2A1-4951-868E-3F23129E3288}"/>
              </a:ext>
            </a:extLst>
          </p:cNvPr>
          <p:cNvCxnSpPr/>
          <p:nvPr/>
        </p:nvCxnSpPr>
        <p:spPr>
          <a:xfrm flipH="1">
            <a:off x="7186174" y="1171575"/>
            <a:ext cx="1694165" cy="222236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71353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0688" y="1238250"/>
            <a:ext cx="8810625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F91F36C2-9FDB-4CA8-AD03-F5439A336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197"/>
            <a:ext cx="10515600" cy="1578492"/>
          </a:xfrm>
        </p:spPr>
        <p:txBody>
          <a:bodyPr>
            <a:normAutofit/>
          </a:bodyPr>
          <a:lstStyle/>
          <a:p>
            <a:pPr algn="ctr"/>
            <a:r>
              <a:rPr lang="zh-TW" altLang="en-US" sz="2600" dirty="0"/>
              <a:t>老師核對作業後可於右方輸入成績及評語，然後按 </a:t>
            </a:r>
            <a:r>
              <a:rPr lang="en-US" altLang="zh-TW" sz="2600" dirty="0"/>
              <a:t>“</a:t>
            </a:r>
            <a:r>
              <a:rPr lang="zh-TW" altLang="en-US" sz="2600" dirty="0">
                <a:solidFill>
                  <a:schemeClr val="bg1"/>
                </a:solidFill>
                <a:highlight>
                  <a:srgbClr val="0000FF"/>
                </a:highlight>
              </a:rPr>
              <a:t>發還</a:t>
            </a:r>
            <a:r>
              <a:rPr lang="en-US" altLang="zh-TW" sz="2600" dirty="0"/>
              <a:t>”</a:t>
            </a:r>
            <a:endParaRPr lang="zh-HK" altLang="en-US" sz="2600" dirty="0"/>
          </a:p>
        </p:txBody>
      </p:sp>
      <p:sp>
        <p:nvSpPr>
          <p:cNvPr id="24" name="頁尾版面配置區 23">
            <a:extLst>
              <a:ext uri="{FF2B5EF4-FFF2-40B4-BE49-F238E27FC236}">
                <a16:creationId xmlns:a16="http://schemas.microsoft.com/office/drawing/2014/main" id="{FBF5F232-085A-4156-8F2A-D09064BFF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5- </a:t>
            </a:r>
            <a:r>
              <a:rPr lang="zh-TW" altLang="en-US" dirty="0"/>
              <a:t>建立及批改作業</a:t>
            </a:r>
            <a:endParaRPr lang="en-US" altLang="zh-TW" dirty="0"/>
          </a:p>
          <a:p>
            <a:endParaRPr lang="en-US" dirty="0"/>
          </a:p>
        </p:txBody>
      </p:sp>
      <p:sp>
        <p:nvSpPr>
          <p:cNvPr id="25" name="投影片編號版面配置區 24">
            <a:extLst>
              <a:ext uri="{FF2B5EF4-FFF2-40B4-BE49-F238E27FC236}">
                <a16:creationId xmlns:a16="http://schemas.microsoft.com/office/drawing/2014/main" id="{2DB0A9E9-1EF3-4623-B720-F7E96EAA2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1D61D5F5-26A5-4D58-946A-E3DB6F63C36A}"/>
              </a:ext>
            </a:extLst>
          </p:cNvPr>
          <p:cNvSpPr/>
          <p:nvPr/>
        </p:nvSpPr>
        <p:spPr>
          <a:xfrm>
            <a:off x="8369845" y="3231254"/>
            <a:ext cx="1492211" cy="90879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99C34A19-DFE4-469F-9956-0709E6A870A2}"/>
              </a:ext>
            </a:extLst>
          </p:cNvPr>
          <p:cNvSpPr/>
          <p:nvPr/>
        </p:nvSpPr>
        <p:spPr>
          <a:xfrm>
            <a:off x="8369845" y="4431755"/>
            <a:ext cx="1879289" cy="81903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6" name="橢圓 15">
            <a:extLst>
              <a:ext uri="{FF2B5EF4-FFF2-40B4-BE49-F238E27FC236}">
                <a16:creationId xmlns:a16="http://schemas.microsoft.com/office/drawing/2014/main" id="{4C622D55-6684-4E18-9B28-130760D8EF27}"/>
              </a:ext>
            </a:extLst>
          </p:cNvPr>
          <p:cNvSpPr/>
          <p:nvPr/>
        </p:nvSpPr>
        <p:spPr>
          <a:xfrm>
            <a:off x="9228147" y="1150144"/>
            <a:ext cx="746106" cy="4570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079C6F02-827B-47DE-AF9D-52389769F547}"/>
              </a:ext>
            </a:extLst>
          </p:cNvPr>
          <p:cNvCxnSpPr>
            <a:cxnSpLocks/>
          </p:cNvCxnSpPr>
          <p:nvPr/>
        </p:nvCxnSpPr>
        <p:spPr>
          <a:xfrm flipH="1">
            <a:off x="9974253" y="999080"/>
            <a:ext cx="89757" cy="3021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4A994985-09F7-4A25-A7A0-888A5EB7C5B9}"/>
              </a:ext>
            </a:extLst>
          </p:cNvPr>
          <p:cNvCxnSpPr/>
          <p:nvPr/>
        </p:nvCxnSpPr>
        <p:spPr>
          <a:xfrm>
            <a:off x="6754218" y="1110744"/>
            <a:ext cx="1699775" cy="201392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940A72EF-2894-44A0-9B99-64C2280D95D5}"/>
              </a:ext>
            </a:extLst>
          </p:cNvPr>
          <p:cNvCxnSpPr/>
          <p:nvPr/>
        </p:nvCxnSpPr>
        <p:spPr>
          <a:xfrm>
            <a:off x="7815490" y="1088305"/>
            <a:ext cx="403907" cy="35150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9605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7" descr="一張含有 螢幕擷取畫面 的圖片&#10;&#10;自動產生的描述">
            <a:extLst>
              <a:ext uri="{FF2B5EF4-FFF2-40B4-BE49-F238E27FC236}">
                <a16:creationId xmlns:a16="http://schemas.microsoft.com/office/drawing/2014/main" id="{FCF48904-50D4-451F-B4DD-1572193D9D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2" name="頁尾版面配置區 1">
            <a:extLst>
              <a:ext uri="{FF2B5EF4-FFF2-40B4-BE49-F238E27FC236}">
                <a16:creationId xmlns:a16="http://schemas.microsoft.com/office/drawing/2014/main" id="{91CE4164-9658-4EAF-87A5-278739F19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altLang="zh-HK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1-</a:t>
            </a:r>
            <a:r>
              <a:rPr lang="zh-HK" alt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建立課堂</a:t>
            </a:r>
            <a:endParaRPr lang="en-US" altLang="zh-HK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>
              <a:spcAft>
                <a:spcPts val="600"/>
              </a:spcAft>
            </a:pPr>
            <a:endParaRPr lang="en-US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8BC326A9-43C9-4848-91B1-456290110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9235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4158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內容版面配置區 8" descr="一張含有 螢幕擷取畫面, 監視器, 螢幕, 時鐘 的圖片&#10;&#10;自動產生的描述">
            <a:extLst>
              <a:ext uri="{FF2B5EF4-FFF2-40B4-BE49-F238E27FC236}">
                <a16:creationId xmlns:a16="http://schemas.microsoft.com/office/drawing/2014/main" id="{535CC01D-8AF8-4395-8E62-584031ECF3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B4BBADC-A239-483C-8661-B6A4556A9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altLang="zh-TW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6- </a:t>
            </a:r>
            <a:r>
              <a:rPr lang="zh-TW" alt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建立自評及互評</a:t>
            </a:r>
            <a:endParaRPr lang="en-US" altLang="zh-TW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>
              <a:spcAft>
                <a:spcPts val="600"/>
              </a:spcAft>
            </a:pPr>
            <a:endParaRPr lang="en-US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E23A972-3682-4A1A-A01C-525D7D6AD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9235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30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850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9738" y="1233488"/>
            <a:ext cx="877252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F56D30E2-BD66-447C-AED5-925AEFB04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929"/>
            <a:ext cx="10515600" cy="1617760"/>
          </a:xfrm>
        </p:spPr>
        <p:txBody>
          <a:bodyPr>
            <a:normAutofit/>
          </a:bodyPr>
          <a:lstStyle/>
          <a:p>
            <a:pPr algn="ctr"/>
            <a:r>
              <a:rPr lang="zh-TW" altLang="en-US" sz="2800" dirty="0"/>
              <a:t>於 </a:t>
            </a:r>
            <a:r>
              <a:rPr lang="en-US" altLang="zh-TW" sz="2800" dirty="0"/>
              <a:t>“</a:t>
            </a:r>
            <a:r>
              <a:rPr lang="zh-TW" altLang="en-US" sz="2800" dirty="0"/>
              <a:t>訊息串</a:t>
            </a:r>
            <a:r>
              <a:rPr lang="en-US" altLang="zh-TW" sz="2800" dirty="0"/>
              <a:t>”</a:t>
            </a:r>
            <a:r>
              <a:rPr lang="zh-TW" altLang="en-US" sz="2800" dirty="0"/>
              <a:t>的 </a:t>
            </a:r>
            <a:r>
              <a:rPr lang="en-US" altLang="zh-TW" sz="2800" dirty="0"/>
              <a:t>“</a:t>
            </a:r>
            <a:r>
              <a:rPr lang="zh-TW" altLang="en-US" sz="2800" dirty="0">
                <a:highlight>
                  <a:srgbClr val="C0C0C0"/>
                </a:highlight>
              </a:rPr>
              <a:t>向全班宣佈</a:t>
            </a:r>
            <a:r>
              <a:rPr lang="en-US" altLang="zh-TW" sz="2800" dirty="0"/>
              <a:t>”</a:t>
            </a:r>
            <a:r>
              <a:rPr lang="zh-TW" altLang="en-US" sz="2800" dirty="0"/>
              <a:t>中點選</a:t>
            </a:r>
            <a:r>
              <a:rPr lang="en-US" altLang="zh-TW" sz="2800" dirty="0"/>
              <a:t>Google Drive</a:t>
            </a:r>
            <a:r>
              <a:rPr lang="zh-TW" altLang="en-US" sz="2800" dirty="0"/>
              <a:t>圖示</a:t>
            </a:r>
            <a:endParaRPr lang="zh-HK" altLang="en-US" sz="2800" dirty="0"/>
          </a:p>
        </p:txBody>
      </p:sp>
      <p:sp>
        <p:nvSpPr>
          <p:cNvPr id="17" name="頁尾版面配置區 16">
            <a:extLst>
              <a:ext uri="{FF2B5EF4-FFF2-40B4-BE49-F238E27FC236}">
                <a16:creationId xmlns:a16="http://schemas.microsoft.com/office/drawing/2014/main" id="{15426849-77A8-49A0-BBD9-C8FF42403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6- </a:t>
            </a:r>
            <a:r>
              <a:rPr lang="zh-TW" altLang="en-US" dirty="0"/>
              <a:t>建立自評及互評</a:t>
            </a:r>
            <a:endParaRPr lang="en-US" altLang="zh-TW" dirty="0"/>
          </a:p>
          <a:p>
            <a:endParaRPr lang="en-US" altLang="zh-TW" dirty="0"/>
          </a:p>
        </p:txBody>
      </p:sp>
      <p:sp>
        <p:nvSpPr>
          <p:cNvPr id="18" name="投影片編號版面配置區 17">
            <a:extLst>
              <a:ext uri="{FF2B5EF4-FFF2-40B4-BE49-F238E27FC236}">
                <a16:creationId xmlns:a16="http://schemas.microsoft.com/office/drawing/2014/main" id="{37910E98-862D-4357-9D6A-C759BB44E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D93FAC5C-95B6-4AC3-B3F7-6E48AC3730DA}"/>
              </a:ext>
            </a:extLst>
          </p:cNvPr>
          <p:cNvSpPr/>
          <p:nvPr/>
        </p:nvSpPr>
        <p:spPr>
          <a:xfrm>
            <a:off x="4358827" y="4207362"/>
            <a:ext cx="504883" cy="5273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5D135B95-CE7B-41DD-AEB5-E19C23180916}"/>
              </a:ext>
            </a:extLst>
          </p:cNvPr>
          <p:cNvCxnSpPr/>
          <p:nvPr/>
        </p:nvCxnSpPr>
        <p:spPr>
          <a:xfrm flipH="1">
            <a:off x="4914199" y="1065865"/>
            <a:ext cx="3809065" cy="314149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03254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B31A33A-3437-4BED-9A26-0BB7AE23A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197"/>
            <a:ext cx="10515600" cy="1578492"/>
          </a:xfrm>
        </p:spPr>
        <p:txBody>
          <a:bodyPr>
            <a:normAutofit/>
          </a:bodyPr>
          <a:lstStyle/>
          <a:p>
            <a:pPr algn="ctr"/>
            <a:r>
              <a:rPr lang="zh-TW" altLang="en-US" sz="3200" dirty="0"/>
              <a:t>於</a:t>
            </a:r>
            <a:r>
              <a:rPr lang="en-US" altLang="zh-TW" sz="3200" dirty="0"/>
              <a:t>Google Drive</a:t>
            </a:r>
            <a:r>
              <a:rPr lang="zh-TW" altLang="en-US" sz="3200" dirty="0"/>
              <a:t>中點選已設立的</a:t>
            </a:r>
            <a:r>
              <a:rPr lang="en-US" altLang="zh-TW" sz="3200" dirty="0"/>
              <a:t>Google Form</a:t>
            </a:r>
            <a:endParaRPr lang="zh-HK" altLang="en-US" sz="3200" dirty="0"/>
          </a:p>
        </p:txBody>
      </p:sp>
      <p:pic>
        <p:nvPicPr>
          <p:cNvPr id="5" name="內容版面配置區 4" descr="一張含有 螢幕擷取畫面, 監視器 的圖片&#10;&#10;自動產生的描述">
            <a:extLst>
              <a:ext uri="{FF2B5EF4-FFF2-40B4-BE49-F238E27FC236}">
                <a16:creationId xmlns:a16="http://schemas.microsoft.com/office/drawing/2014/main" id="{1EEB4926-9477-4CCD-8801-8DA6D6F98C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8072" y="1157288"/>
            <a:ext cx="8789126" cy="4357687"/>
          </a:xfrm>
        </p:spPr>
      </p:pic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FA643042-CEA1-493A-941C-F18DA0A63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6- </a:t>
            </a:r>
            <a:r>
              <a:rPr lang="zh-TW" altLang="en-US" dirty="0"/>
              <a:t>建立自評及互評</a:t>
            </a:r>
            <a:endParaRPr lang="en-US" altLang="zh-TW" dirty="0"/>
          </a:p>
          <a:p>
            <a:endParaRPr lang="en-US" dirty="0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B1F8757A-9E73-4367-9DBA-E874920CA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8E6DD0BA-1107-445F-8D55-4237068C6CC2}"/>
              </a:ext>
            </a:extLst>
          </p:cNvPr>
          <p:cNvCxnSpPr/>
          <p:nvPr/>
        </p:nvCxnSpPr>
        <p:spPr>
          <a:xfrm flipH="1">
            <a:off x="7118856" y="1157288"/>
            <a:ext cx="1368796" cy="182713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34310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/>
              <a:t>學生在進行網上學習時應有的態度</a:t>
            </a:r>
            <a:r>
              <a:rPr lang="zh-CN" altLang="en-US" b="1" dirty="0"/>
              <a:t>和行為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80011" y="1323975"/>
            <a:ext cx="10515600" cy="50323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dirty="0"/>
              <a:t>提示學生</a:t>
            </a:r>
            <a:endParaRPr lang="en-US" altLang="zh-TW" dirty="0"/>
          </a:p>
          <a:p>
            <a:pPr lvl="1"/>
            <a:r>
              <a:rPr lang="zh-TW" altLang="en-US" dirty="0"/>
              <a:t>在發表意見時，不要發送或轉發可能會令人難堪、傷害別人、或影響別人的圖片和信息。 </a:t>
            </a:r>
          </a:p>
          <a:p>
            <a:pPr lvl="1"/>
            <a:endParaRPr lang="zh-TW" altLang="en-US" dirty="0"/>
          </a:p>
          <a:p>
            <a:pPr lvl="1"/>
            <a:r>
              <a:rPr lang="zh-TW" altLang="en-US" dirty="0"/>
              <a:t>在進行自評及互評時，如果有人持不同意見或反對我的觀點，應尊重他</a:t>
            </a:r>
            <a:r>
              <a:rPr lang="en-US" altLang="zh-TW" dirty="0"/>
              <a:t>/</a:t>
            </a:r>
            <a:r>
              <a:rPr lang="zh-TW" altLang="en-US" dirty="0"/>
              <a:t>她和禮貌地作出回應 </a:t>
            </a:r>
          </a:p>
          <a:p>
            <a:pPr lvl="1"/>
            <a:endParaRPr lang="zh-TW" altLang="en-US" dirty="0"/>
          </a:p>
          <a:p>
            <a:pPr lvl="1"/>
            <a:r>
              <a:rPr lang="zh-TW" altLang="en-US" dirty="0"/>
              <a:t>不要張貼可能會傷害自己、讓自己難堪、或會損害自己將來的照片或資訊，例如不適當的圖片及錄像。 </a:t>
            </a:r>
          </a:p>
          <a:p>
            <a:pPr lvl="1"/>
            <a:endParaRPr lang="zh-TW" altLang="en-US" dirty="0"/>
          </a:p>
          <a:p>
            <a:pPr lvl="1"/>
            <a:r>
              <a:rPr lang="zh-TW" altLang="en-US" dirty="0"/>
              <a:t>不要在學習平台內拿取任何人的個人資料，並轉發到其他網絡平台，以此來傷害他們的名聲。</a:t>
            </a:r>
            <a:endParaRPr lang="en-US" altLang="zh-TW" dirty="0"/>
          </a:p>
          <a:p>
            <a:pPr lvl="1"/>
            <a:endParaRPr lang="en-US" altLang="zh-TW" dirty="0"/>
          </a:p>
          <a:p>
            <a:pPr lvl="1"/>
            <a:r>
              <a:rPr lang="zh-CN" altLang="en-US" dirty="0"/>
              <a:t>其他教師的提點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HK"/>
              <a:t>1-</a:t>
            </a:r>
            <a:r>
              <a:rPr lang="zh-HK" altLang="en-US"/>
              <a:t>建立課堂</a:t>
            </a:r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4207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E7881B4-29C5-47D8-B26A-9E5A95A61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83752"/>
            <a:ext cx="10515600" cy="4065934"/>
          </a:xfrm>
        </p:spPr>
        <p:txBody>
          <a:bodyPr>
            <a:normAutofit/>
          </a:bodyPr>
          <a:lstStyle/>
          <a:p>
            <a:pPr algn="ctr"/>
            <a:r>
              <a:rPr lang="zh-TW" altLang="en-US" sz="3200" b="1" dirty="0"/>
              <a:t>鳴謝</a:t>
            </a:r>
            <a:br>
              <a:rPr lang="en-US" altLang="zh-TW" sz="2400" dirty="0"/>
            </a:br>
            <a:br>
              <a:rPr lang="en-US" altLang="zh-TW" sz="2400" dirty="0"/>
            </a:br>
            <a:r>
              <a:rPr lang="zh-TW" altLang="en-US" sz="2800" dirty="0"/>
              <a:t>天水圍官立小學     梅浩庭老師</a:t>
            </a:r>
            <a:br>
              <a:rPr lang="zh-HK" altLang="en-US" sz="2800" dirty="0"/>
            </a:br>
            <a:br>
              <a:rPr lang="en-US" altLang="zh-TW" sz="2800" dirty="0"/>
            </a:br>
            <a:r>
              <a:rPr lang="zh-TW" altLang="en-US" sz="2800" dirty="0"/>
              <a:t>香港教育大學 健康與體育學系 助理教授</a:t>
            </a:r>
            <a:r>
              <a:rPr lang="en-US" altLang="zh-TW" sz="2800" dirty="0"/>
              <a:t>    </a:t>
            </a:r>
            <a:r>
              <a:rPr lang="zh-TW" altLang="en-US" sz="2800" dirty="0"/>
              <a:t>周志清博士</a:t>
            </a:r>
            <a:br>
              <a:rPr lang="en-US" altLang="zh-HK" sz="2400" dirty="0"/>
            </a:br>
            <a:endParaRPr lang="zh-HK" altLang="en-US" sz="2400" dirty="0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396524F2-C56A-4919-AE13-A98138D06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002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6E3F2999-7CCB-42C1-90AB-B036248051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78594"/>
            <a:ext cx="10515599" cy="964406"/>
          </a:xfrm>
        </p:spPr>
        <p:txBody>
          <a:bodyPr>
            <a:normAutofit/>
          </a:bodyPr>
          <a:lstStyle/>
          <a:p>
            <a:r>
              <a:rPr lang="zh-TW" altLang="en-US" sz="3600" b="1" dirty="0"/>
              <a:t>以</a:t>
            </a:r>
            <a:r>
              <a:rPr lang="en-US" altLang="zh-TW" sz="3600" b="1" dirty="0"/>
              <a:t>Google</a:t>
            </a:r>
            <a:r>
              <a:rPr lang="zh-TW" altLang="en-US" sz="3600" b="1" dirty="0"/>
              <a:t>帳戶登入網上學習平台</a:t>
            </a:r>
            <a:endParaRPr lang="zh-HK" altLang="en-US" sz="3600" b="1" dirty="0"/>
          </a:p>
        </p:txBody>
      </p:sp>
      <p:sp>
        <p:nvSpPr>
          <p:cNvPr id="2" name="頁尾版面配置區 1">
            <a:extLst>
              <a:ext uri="{FF2B5EF4-FFF2-40B4-BE49-F238E27FC236}">
                <a16:creationId xmlns:a16="http://schemas.microsoft.com/office/drawing/2014/main" id="{CDFD87CD-7BE9-4489-92AD-83795FB44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HK" dirty="0"/>
              <a:t>1-</a:t>
            </a:r>
            <a:r>
              <a:rPr lang="zh-HK" altLang="en-US" dirty="0"/>
              <a:t>建立課堂</a:t>
            </a:r>
            <a:endParaRPr lang="en-US" altLang="zh-HK" dirty="0"/>
          </a:p>
          <a:p>
            <a:endParaRPr 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0C0323E8-4C28-4B7E-A57E-F85845C8F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6" name="圖片 15" descr="一張含有 螢幕擷取畫面 的圖片&#10;&#10;自動產生的描述">
            <a:extLst>
              <a:ext uri="{FF2B5EF4-FFF2-40B4-BE49-F238E27FC236}">
                <a16:creationId xmlns:a16="http://schemas.microsoft.com/office/drawing/2014/main" id="{0AEEBC82-4160-477D-8BC2-B9D543D6BC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9871" y="2008414"/>
            <a:ext cx="8900369" cy="4387625"/>
          </a:xfrm>
          <a:prstGeom prst="rect">
            <a:avLst/>
          </a:prstGeom>
        </p:spPr>
      </p:pic>
      <p:sp>
        <p:nvSpPr>
          <p:cNvPr id="7" name="副標題 2">
            <a:extLst>
              <a:ext uri="{FF2B5EF4-FFF2-40B4-BE49-F238E27FC236}">
                <a16:creationId xmlns:a16="http://schemas.microsoft.com/office/drawing/2014/main" id="{4D5AAFA3-DEC0-4CA8-9251-A86837F05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1449" y="947154"/>
            <a:ext cx="8862708" cy="1371405"/>
          </a:xfrm>
        </p:spPr>
        <p:txBody>
          <a:bodyPr>
            <a:normAutofit/>
          </a:bodyPr>
          <a:lstStyle/>
          <a:p>
            <a:pPr algn="l"/>
            <a:endParaRPr lang="en-US" altLang="zh-TW" sz="1800" dirty="0"/>
          </a:p>
          <a:p>
            <a:pPr algn="l"/>
            <a:r>
              <a:rPr lang="en-US" altLang="zh-TW" b="1" dirty="0"/>
              <a:t>(</a:t>
            </a:r>
            <a:r>
              <a:rPr lang="zh-TW" altLang="en-US" b="1" dirty="0"/>
              <a:t>如學校已設立</a:t>
            </a:r>
            <a:r>
              <a:rPr lang="en-US" altLang="zh-TW" b="1" dirty="0"/>
              <a:t>google classroom, </a:t>
            </a:r>
            <a:r>
              <a:rPr lang="zh-TW" altLang="en-US" b="1" dirty="0"/>
              <a:t>請利用學校</a:t>
            </a:r>
            <a:r>
              <a:rPr lang="en-US" altLang="zh-TW" b="1" dirty="0"/>
              <a:t>google </a:t>
            </a:r>
            <a:r>
              <a:rPr lang="zh-TW" altLang="en-US" b="1" dirty="0"/>
              <a:t>帳戶登入</a:t>
            </a:r>
            <a:r>
              <a:rPr lang="en-US" altLang="zh-TW" b="1" dirty="0"/>
              <a:t>)</a:t>
            </a:r>
            <a:endParaRPr lang="zh-HK" altLang="en-US" b="1" dirty="0"/>
          </a:p>
        </p:txBody>
      </p:sp>
    </p:spTree>
    <p:extLst>
      <p:ext uri="{BB962C8B-B14F-4D97-AF65-F5344CB8AC3E}">
        <p14:creationId xmlns:p14="http://schemas.microsoft.com/office/powerpoint/2010/main" val="1235636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A9C58A7-2B62-4103-A962-D14689160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2201"/>
            <a:ext cx="10515600" cy="5385424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4000" b="1" dirty="0">
                <a:solidFill>
                  <a:srgbClr val="0070C0"/>
                </a:solidFill>
              </a:rPr>
              <a:t>登入後便出現此畫面</a:t>
            </a: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r>
              <a:rPr lang="zh-TW" altLang="en-US" sz="3600" dirty="0"/>
              <a:t>首次使用者會詢問您身份是老師還是學生，請選</a:t>
            </a:r>
            <a:r>
              <a:rPr lang="zh-TW" altLang="en-US" sz="3600" b="1" dirty="0">
                <a:solidFill>
                  <a:srgbClr val="FF0000"/>
                </a:solidFill>
              </a:rPr>
              <a:t>老師</a:t>
            </a:r>
            <a:r>
              <a:rPr lang="zh-TW" altLang="en-US" sz="3600" dirty="0"/>
              <a:t>。</a:t>
            </a:r>
            <a:endParaRPr lang="zh-HK" altLang="en-US" dirty="0"/>
          </a:p>
        </p:txBody>
      </p:sp>
      <p:pic>
        <p:nvPicPr>
          <p:cNvPr id="9" name="內容版面配置區 8" descr="一張含有 螢幕擷取畫面, 監視器, 坐, 黑色 的圖片&#10;&#10;自動產生的描述">
            <a:extLst>
              <a:ext uri="{FF2B5EF4-FFF2-40B4-BE49-F238E27FC236}">
                <a16:creationId xmlns:a16="http://schemas.microsoft.com/office/drawing/2014/main" id="{7D1C8E51-F0D3-4C3D-90FE-7641B84F62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5565" y="1091380"/>
            <a:ext cx="8880870" cy="4403177"/>
          </a:xfrm>
        </p:spPr>
      </p:pic>
      <p:sp>
        <p:nvSpPr>
          <p:cNvPr id="10" name="頁尾版面配置區 9">
            <a:extLst>
              <a:ext uri="{FF2B5EF4-FFF2-40B4-BE49-F238E27FC236}">
                <a16:creationId xmlns:a16="http://schemas.microsoft.com/office/drawing/2014/main" id="{C0EDBC5D-03C8-4934-BD71-A778552C2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HK" dirty="0"/>
              <a:t>1-</a:t>
            </a:r>
            <a:r>
              <a:rPr lang="zh-HK" altLang="en-US" dirty="0"/>
              <a:t>建立課堂</a:t>
            </a:r>
            <a:endParaRPr lang="en-US" altLang="zh-HK" dirty="0"/>
          </a:p>
          <a:p>
            <a:endParaRPr lang="en-US" dirty="0"/>
          </a:p>
        </p:txBody>
      </p:sp>
      <p:sp>
        <p:nvSpPr>
          <p:cNvPr id="11" name="投影片編號版面配置區 10">
            <a:extLst>
              <a:ext uri="{FF2B5EF4-FFF2-40B4-BE49-F238E27FC236}">
                <a16:creationId xmlns:a16="http://schemas.microsoft.com/office/drawing/2014/main" id="{118FF360-A536-4B00-AC92-C27AA0F0D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089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93952A-F7C1-4C44-8959-1687CD8D1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2187"/>
          </a:xfrm>
        </p:spPr>
        <p:txBody>
          <a:bodyPr>
            <a:normAutofit/>
          </a:bodyPr>
          <a:lstStyle/>
          <a:p>
            <a:pPr algn="ctr"/>
            <a:r>
              <a:rPr lang="zh-TW" altLang="en-US" sz="3600" dirty="0"/>
              <a:t>於右上角按 </a:t>
            </a:r>
            <a:r>
              <a:rPr lang="en-US" altLang="zh-TW" sz="3600" dirty="0"/>
              <a:t>“+”</a:t>
            </a:r>
            <a:r>
              <a:rPr lang="zh-TW" altLang="en-US" sz="3600" dirty="0"/>
              <a:t>，再按 </a:t>
            </a:r>
            <a:r>
              <a:rPr lang="en-US" altLang="zh-TW" sz="3600" dirty="0"/>
              <a:t>“</a:t>
            </a:r>
            <a:r>
              <a:rPr lang="zh-TW" altLang="en-US" sz="3600" dirty="0">
                <a:highlight>
                  <a:srgbClr val="C0C0C0"/>
                </a:highlight>
              </a:rPr>
              <a:t>建立課程</a:t>
            </a:r>
            <a:r>
              <a:rPr lang="en-US" altLang="zh-TW" sz="3600" dirty="0"/>
              <a:t>”</a:t>
            </a:r>
            <a:endParaRPr lang="zh-HK" altLang="en-US" sz="3600" dirty="0"/>
          </a:p>
        </p:txBody>
      </p:sp>
      <p:pic>
        <p:nvPicPr>
          <p:cNvPr id="5" name="內容版面配置區 4" descr="一張含有 螢幕擷取畫面, 監視器, 坐, 黑色 的圖片&#10;&#10;自動產生的描述">
            <a:extLst>
              <a:ext uri="{FF2B5EF4-FFF2-40B4-BE49-F238E27FC236}">
                <a16:creationId xmlns:a16="http://schemas.microsoft.com/office/drawing/2014/main" id="{57FE14C6-BED5-49DE-8C3F-B2FAAD89BF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35930" y="1128963"/>
            <a:ext cx="8759428" cy="4371725"/>
          </a:xfrm>
        </p:spPr>
      </p:pic>
      <p:sp>
        <p:nvSpPr>
          <p:cNvPr id="9" name="頁尾版面配置區 8">
            <a:extLst>
              <a:ext uri="{FF2B5EF4-FFF2-40B4-BE49-F238E27FC236}">
                <a16:creationId xmlns:a16="http://schemas.microsoft.com/office/drawing/2014/main" id="{268995F9-B9E2-483A-BB70-248993C8A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HK" dirty="0"/>
              <a:t>1-</a:t>
            </a:r>
            <a:r>
              <a:rPr lang="zh-HK" altLang="en-US" dirty="0"/>
              <a:t>建立課堂</a:t>
            </a:r>
            <a:endParaRPr lang="en-US" altLang="zh-HK" dirty="0"/>
          </a:p>
          <a:p>
            <a:endParaRPr lang="en-US" dirty="0"/>
          </a:p>
        </p:txBody>
      </p:sp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B741FD88-5475-45BA-BE49-84DFC01EB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E9AD1E84-B25A-4CC2-AAE9-FBC141A45B14}"/>
              </a:ext>
            </a:extLst>
          </p:cNvPr>
          <p:cNvSpPr/>
          <p:nvPr/>
        </p:nvSpPr>
        <p:spPr>
          <a:xfrm>
            <a:off x="8027647" y="1307087"/>
            <a:ext cx="1444921" cy="141367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n w="57150">
                <a:solidFill>
                  <a:schemeClr val="tx1"/>
                </a:solidFill>
              </a:ln>
            </a:endParaRPr>
          </a:p>
        </p:txBody>
      </p: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17F891C5-59DF-45FD-BDE5-1E090453D756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8239251" y="1072529"/>
            <a:ext cx="0" cy="44158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770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80C01A1-A4DC-4D08-A13C-1A4DE5744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5870"/>
            <a:ext cx="10515600" cy="3967675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3600" dirty="0"/>
              <a:t>於 </a:t>
            </a:r>
            <a:r>
              <a:rPr lang="en-US" altLang="zh-TW" sz="3600" dirty="0"/>
              <a:t>“</a:t>
            </a:r>
            <a:r>
              <a:rPr lang="zh-TW" altLang="en-US" sz="3600" dirty="0">
                <a:highlight>
                  <a:srgbClr val="C0C0C0"/>
                </a:highlight>
              </a:rPr>
              <a:t>課程名稱</a:t>
            </a:r>
            <a:r>
              <a:rPr lang="en-US" altLang="zh-TW" sz="3600" dirty="0"/>
              <a:t>”</a:t>
            </a:r>
            <a:r>
              <a:rPr lang="zh-TW" altLang="en-US" sz="3600" dirty="0"/>
              <a:t>中填入適當名稱</a:t>
            </a:r>
            <a:br>
              <a:rPr lang="en-US" altLang="zh-TW" dirty="0"/>
            </a:br>
            <a:br>
              <a:rPr lang="en-US" altLang="zh-TW" dirty="0"/>
            </a:br>
            <a:br>
              <a:rPr lang="en-US" altLang="zh-TW" dirty="0"/>
            </a:br>
            <a:br>
              <a:rPr lang="en-US" altLang="zh-TW" sz="4000" dirty="0"/>
            </a:br>
            <a:br>
              <a:rPr lang="en-US" altLang="zh-TW" sz="4000" dirty="0"/>
            </a:br>
            <a:br>
              <a:rPr lang="en-US" altLang="zh-TW" sz="4000" dirty="0"/>
            </a:br>
            <a:br>
              <a:rPr lang="en-US" altLang="zh-TW" sz="4000" dirty="0"/>
            </a:br>
            <a:br>
              <a:rPr lang="en-US" altLang="zh-TW" sz="4000" dirty="0"/>
            </a:br>
            <a:br>
              <a:rPr lang="en-US" altLang="zh-TW" sz="4000" dirty="0"/>
            </a:br>
            <a:br>
              <a:rPr lang="en-US" altLang="zh-TW" sz="4000" dirty="0"/>
            </a:br>
            <a:r>
              <a:rPr lang="zh-TW" altLang="en-US" sz="3100" dirty="0"/>
              <a:t>*建議填上年份及班別和單元名稱</a:t>
            </a:r>
            <a:r>
              <a:rPr lang="en-US" altLang="zh-TW" sz="3100" dirty="0"/>
              <a:t>, </a:t>
            </a:r>
            <a:r>
              <a:rPr lang="zh-TW" altLang="en-US" sz="3100" dirty="0"/>
              <a:t>因所有資料均可一直保留</a:t>
            </a:r>
            <a:br>
              <a:rPr lang="en-US" altLang="zh-TW" sz="4000" dirty="0"/>
            </a:br>
            <a:endParaRPr lang="zh-HK" altLang="en-US" sz="4000" dirty="0"/>
          </a:p>
        </p:txBody>
      </p:sp>
      <p:pic>
        <p:nvPicPr>
          <p:cNvPr id="5" name="內容版面配置區 4" descr="一張含有 螢幕擷取畫面 的圖片&#10;&#10;自動產生的描述">
            <a:extLst>
              <a:ext uri="{FF2B5EF4-FFF2-40B4-BE49-F238E27FC236}">
                <a16:creationId xmlns:a16="http://schemas.microsoft.com/office/drawing/2014/main" id="{9634A35B-8F79-423D-A757-CC2C167F33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8071" y="1150144"/>
            <a:ext cx="8741013" cy="4343401"/>
          </a:xfrm>
        </p:spPr>
      </p:pic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365A0E7-F335-486F-B4ED-ABA88862C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HK" dirty="0"/>
              <a:t>1-</a:t>
            </a:r>
            <a:r>
              <a:rPr lang="zh-HK" altLang="en-US" dirty="0"/>
              <a:t>建立課堂</a:t>
            </a:r>
            <a:endParaRPr lang="en-US" altLang="zh-HK" dirty="0"/>
          </a:p>
          <a:p>
            <a:endParaRPr lang="en-US" dirty="0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474FFF1-8A0F-4219-97EB-2F51B2708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956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4273182-0CB5-4E11-A8DD-25A920945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1719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dirty="0"/>
              <a:t>建立後便會出現此頁面</a:t>
            </a:r>
            <a:endParaRPr lang="zh-HK" altLang="en-US" sz="4000" dirty="0"/>
          </a:p>
        </p:txBody>
      </p:sp>
      <p:pic>
        <p:nvPicPr>
          <p:cNvPr id="5" name="內容版面配置區 4" descr="一張含有 螢幕擷取畫面, 監視器, 電腦 的圖片&#10;&#10;自動產生的描述">
            <a:extLst>
              <a:ext uri="{FF2B5EF4-FFF2-40B4-BE49-F238E27FC236}">
                <a16:creationId xmlns:a16="http://schemas.microsoft.com/office/drawing/2014/main" id="{4DDF037B-9EA1-4E79-9342-77812CF065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0219" y="1164431"/>
            <a:ext cx="8719932" cy="4342469"/>
          </a:xfrm>
        </p:spPr>
      </p:pic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C6C9FB7B-484E-4C7C-BCAA-5E45EA8CE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HK" dirty="0"/>
              <a:t>1-</a:t>
            </a:r>
            <a:r>
              <a:rPr lang="zh-HK" altLang="en-US" dirty="0"/>
              <a:t>建立課堂</a:t>
            </a:r>
            <a:endParaRPr lang="en-US" altLang="zh-HK" dirty="0"/>
          </a:p>
          <a:p>
            <a:endParaRPr lang="en-US" dirty="0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A76FDEFF-D014-45FD-938A-123CFFC0A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DD1DD810-A1F2-4BCA-87DC-3C2646897205}"/>
              </a:ext>
            </a:extLst>
          </p:cNvPr>
          <p:cNvSpPr txBox="1"/>
          <p:nvPr/>
        </p:nvSpPr>
        <p:spPr>
          <a:xfrm>
            <a:off x="1514607" y="5506900"/>
            <a:ext cx="9191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/>
              <a:t>於</a:t>
            </a:r>
            <a:r>
              <a:rPr lang="en-US" altLang="zh-TW" sz="2400" dirty="0"/>
              <a:t> “</a:t>
            </a:r>
            <a:r>
              <a:rPr lang="zh-TW" altLang="en-US" sz="2400" dirty="0"/>
              <a:t>訊息串</a:t>
            </a:r>
            <a:r>
              <a:rPr lang="en-US" altLang="zh-TW" sz="2400" dirty="0"/>
              <a:t>”</a:t>
            </a:r>
            <a:r>
              <a:rPr lang="zh-TW" altLang="en-US" sz="2400" dirty="0"/>
              <a:t>頁面中的 </a:t>
            </a:r>
            <a:r>
              <a:rPr lang="en-US" altLang="zh-TW" sz="2400" dirty="0"/>
              <a:t>“</a:t>
            </a:r>
            <a:r>
              <a:rPr lang="zh-TW" altLang="en-US" sz="2400" dirty="0">
                <a:highlight>
                  <a:srgbClr val="C0C0C0"/>
                </a:highlight>
              </a:rPr>
              <a:t>向全班宣佈</a:t>
            </a:r>
            <a:r>
              <a:rPr lang="en-US" altLang="zh-TW" sz="2400" dirty="0"/>
              <a:t>”</a:t>
            </a:r>
            <a:r>
              <a:rPr lang="zh-TW" altLang="en-US" sz="2400" dirty="0"/>
              <a:t>中打入任何想與群組分享之訊息</a:t>
            </a:r>
            <a:endParaRPr lang="zh-HK" altLang="en-US" sz="2400" dirty="0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AAA1CF03-3CA8-496C-BFF3-AB433C38D417}"/>
              </a:ext>
            </a:extLst>
          </p:cNvPr>
          <p:cNvSpPr/>
          <p:nvPr/>
        </p:nvSpPr>
        <p:spPr>
          <a:xfrm>
            <a:off x="3579063" y="4841271"/>
            <a:ext cx="3881992" cy="71244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22188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內容版面配置區 8" descr="一張含有 監視器, 螢幕擷取畫面, 螢幕, 黑色 的圖片&#10;&#10;自動產生的描述">
            <a:extLst>
              <a:ext uri="{FF2B5EF4-FFF2-40B4-BE49-F238E27FC236}">
                <a16:creationId xmlns:a16="http://schemas.microsoft.com/office/drawing/2014/main" id="{D60F24C1-D3C0-4FA5-89D2-30BF5D432F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2"/>
            <a:ext cx="12191980" cy="6858062"/>
          </a:xfrm>
          <a:prstGeom prst="rect">
            <a:avLst/>
          </a:prstGeom>
        </p:spPr>
      </p:pic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04620C3-77D6-4557-BF68-68CA0F192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altLang="zh-TW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2- </a:t>
            </a:r>
            <a:r>
              <a:rPr lang="zh-TW" alt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把其他教師 </a:t>
            </a:r>
            <a:r>
              <a:rPr lang="en-US" altLang="zh-TW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/ </a:t>
            </a:r>
            <a:r>
              <a:rPr lang="zh-TW" alt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學生加入課室</a:t>
            </a:r>
          </a:p>
          <a:p>
            <a:pPr>
              <a:spcAft>
                <a:spcPts val="600"/>
              </a:spcAft>
            </a:pPr>
            <a:endParaRPr lang="en-US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183AF2A-A5F0-4ECA-A7BC-3EA6DCBBC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9235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0405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627</TotalTime>
  <Words>1247</Words>
  <Application>Microsoft Office PowerPoint</Application>
  <PresentationFormat>Widescreen</PresentationFormat>
  <Paragraphs>125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Yu Gothic UI Light</vt:lpstr>
      <vt:lpstr>新細明體</vt:lpstr>
      <vt:lpstr>Arial</vt:lpstr>
      <vt:lpstr>Calibri</vt:lpstr>
      <vt:lpstr>Calibri Light</vt:lpstr>
      <vt:lpstr>Times New Roman</vt:lpstr>
      <vt:lpstr>Office 佈景主題</vt:lpstr>
      <vt:lpstr> IT in PE  網上學習平台 教師使用手冊</vt:lpstr>
      <vt:lpstr>使用網上學習平台 - 教學步驟</vt:lpstr>
      <vt:lpstr>PowerPoint Presentation</vt:lpstr>
      <vt:lpstr>以Google帳戶登入網上學習平台</vt:lpstr>
      <vt:lpstr>登入後便出現此畫面         首次使用者會詢問您身份是老師還是學生，請選老師。</vt:lpstr>
      <vt:lpstr>於右上角按 “+”，再按 “建立課程”</vt:lpstr>
      <vt:lpstr>於 “課程名稱”中填入適當名稱          *建議填上年份及班別和單元名稱, 因所有資料均可一直保留 </vt:lpstr>
      <vt:lpstr>建立後便會出現此頁面</vt:lpstr>
      <vt:lpstr>PowerPoint Presentation</vt:lpstr>
      <vt:lpstr>在頁面頂端按 “成員”以加入老師及學生</vt:lpstr>
      <vt:lpstr>分別於 老師 及 學生 欄位中加入成員</vt:lpstr>
      <vt:lpstr>輸入老師/ 學生電郵以加入此群組</vt:lpstr>
      <vt:lpstr>加入後會出現成員清單並顯示已受邀</vt:lpstr>
      <vt:lpstr>PowerPoint Presentation</vt:lpstr>
      <vt:lpstr>若學生仍然未能加入群組，可以課程代碼加入</vt:lpstr>
      <vt:lpstr>可點撃以放大</vt:lpstr>
      <vt:lpstr>學生登入網上學習平台後按 “+”並輸入老師所提供之課程代碼</vt:lpstr>
      <vt:lpstr>PowerPoint Presentation</vt:lpstr>
      <vt:lpstr>若想於群組中加入影片，需先於youtube中揀選合適影片並按 “分享”</vt:lpstr>
      <vt:lpstr>按 “複製” 以複製連結並張貼於網上學習平台中</vt:lpstr>
      <vt:lpstr>於網上學習平台訊息串頁面中點選 “向全班宣佈”並按此制</vt:lpstr>
      <vt:lpstr>貼上YouTube連結，並按 “新增”</vt:lpstr>
      <vt:lpstr>可於文字欄位輸入有關資料，並按 “張貼”便可</vt:lpstr>
      <vt:lpstr>PowerPoint Presentation</vt:lpstr>
      <vt:lpstr>於網上學習平台頁面頂端按 “課堂作業”</vt:lpstr>
      <vt:lpstr>輸入標題、內容、分數(滿分)及截止日期</vt:lpstr>
      <vt:lpstr>若要批改作業，則需按訊息串中所張貼的訊息</vt:lpstr>
      <vt:lpstr>點選學生名稱及選取學生作業</vt:lpstr>
      <vt:lpstr>老師核對作業後可於右方輸入成績及評語，然後按 “發還”</vt:lpstr>
      <vt:lpstr>PowerPoint Presentation</vt:lpstr>
      <vt:lpstr>於 “訊息串”的 “向全班宣佈”中點選Google Drive圖示</vt:lpstr>
      <vt:lpstr>於Google Drive中點選已設立的Google Form</vt:lpstr>
      <vt:lpstr>學生在進行網上學習時應有的態度和行為</vt:lpstr>
      <vt:lpstr>鳴謝  天水圍官立小學     梅浩庭老師  香港教育大學 健康與體育學系 助理教授    周志清博士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 in PE  網上教學平台 教學指南</dc:title>
  <dc:creator>Pak Hei Lin</dc:creator>
  <cp:lastModifiedBy>CHO WING CHI</cp:lastModifiedBy>
  <cp:revision>20</cp:revision>
  <cp:lastPrinted>2020-07-21T02:41:04Z</cp:lastPrinted>
  <dcterms:created xsi:type="dcterms:W3CDTF">2020-02-23T14:50:16Z</dcterms:created>
  <dcterms:modified xsi:type="dcterms:W3CDTF">2020-08-27T02:51:22Z</dcterms:modified>
</cp:coreProperties>
</file>